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1.bin" ContentType="application/vnd.openxmlformats-officedocument.oleObject"/>
  <Override PartName="/ppt/notesSlides/notesSlide4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9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8" r:id="rId2"/>
    <p:sldMasterId id="2147483756" r:id="rId3"/>
    <p:sldMasterId id="2147483792" r:id="rId4"/>
    <p:sldMasterId id="2147483804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912" r:id="rId11"/>
    <p:sldMasterId id="2147483924" r:id="rId12"/>
    <p:sldMasterId id="2147483936" r:id="rId13"/>
    <p:sldMasterId id="2147483948" r:id="rId14"/>
  </p:sldMasterIdLst>
  <p:notesMasterIdLst>
    <p:notesMasterId r:id="rId75"/>
  </p:notesMasterIdLst>
  <p:sldIdLst>
    <p:sldId id="261" r:id="rId15"/>
    <p:sldId id="548" r:id="rId16"/>
    <p:sldId id="262" r:id="rId17"/>
    <p:sldId id="556" r:id="rId18"/>
    <p:sldId id="549" r:id="rId19"/>
    <p:sldId id="553" r:id="rId20"/>
    <p:sldId id="554" r:id="rId21"/>
    <p:sldId id="555" r:id="rId22"/>
    <p:sldId id="561" r:id="rId23"/>
    <p:sldId id="568" r:id="rId24"/>
    <p:sldId id="569" r:id="rId25"/>
    <p:sldId id="567" r:id="rId26"/>
    <p:sldId id="563" r:id="rId27"/>
    <p:sldId id="562" r:id="rId28"/>
    <p:sldId id="564" r:id="rId29"/>
    <p:sldId id="374" r:id="rId30"/>
    <p:sldId id="534" r:id="rId31"/>
    <p:sldId id="532" r:id="rId32"/>
    <p:sldId id="536" r:id="rId33"/>
    <p:sldId id="557" r:id="rId34"/>
    <p:sldId id="584" r:id="rId35"/>
    <p:sldId id="583" r:id="rId36"/>
    <p:sldId id="558" r:id="rId37"/>
    <p:sldId id="582" r:id="rId38"/>
    <p:sldId id="581" r:id="rId39"/>
    <p:sldId id="471" r:id="rId40"/>
    <p:sldId id="587" r:id="rId41"/>
    <p:sldId id="589" r:id="rId42"/>
    <p:sldId id="590" r:id="rId43"/>
    <p:sldId id="527" r:id="rId44"/>
    <p:sldId id="526" r:id="rId45"/>
    <p:sldId id="530" r:id="rId46"/>
    <p:sldId id="588" r:id="rId47"/>
    <p:sldId id="417" r:id="rId48"/>
    <p:sldId id="519" r:id="rId49"/>
    <p:sldId id="591" r:id="rId50"/>
    <p:sldId id="580" r:id="rId51"/>
    <p:sldId id="586" r:id="rId52"/>
    <p:sldId id="513" r:id="rId53"/>
    <p:sldId id="539" r:id="rId54"/>
    <p:sldId id="429" r:id="rId55"/>
    <p:sldId id="577" r:id="rId56"/>
    <p:sldId id="481" r:id="rId57"/>
    <p:sldId id="438" r:id="rId58"/>
    <p:sldId id="480" r:id="rId59"/>
    <p:sldId id="523" r:id="rId60"/>
    <p:sldId id="495" r:id="rId61"/>
    <p:sldId id="559" r:id="rId62"/>
    <p:sldId id="547" r:id="rId63"/>
    <p:sldId id="540" r:id="rId64"/>
    <p:sldId id="541" r:id="rId65"/>
    <p:sldId id="542" r:id="rId66"/>
    <p:sldId id="544" r:id="rId67"/>
    <p:sldId id="537" r:id="rId68"/>
    <p:sldId id="538" r:id="rId69"/>
    <p:sldId id="560" r:id="rId70"/>
    <p:sldId id="489" r:id="rId71"/>
    <p:sldId id="516" r:id="rId72"/>
    <p:sldId id="465" r:id="rId73"/>
    <p:sldId id="493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7" autoAdjust="0"/>
    <p:restoredTop sz="79402" autoAdjust="0"/>
  </p:normalViewPr>
  <p:slideViewPr>
    <p:cSldViewPr snapToGrid="0" snapToObjects="1">
      <p:cViewPr varScale="1">
        <p:scale>
          <a:sx n="84" d="100"/>
          <a:sy n="84" d="100"/>
        </p:scale>
        <p:origin x="-2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80" Type="http://schemas.openxmlformats.org/officeDocument/2006/relationships/tableStyles" Target="tableStyles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anchor="t" anchorCtr="1"/>
          <a:lstStyle/>
          <a:p>
            <a:pPr>
              <a:defRPr/>
            </a:pPr>
            <a:r>
              <a:rPr lang="en-US" dirty="0" smtClean="0"/>
              <a:t>Rheumatologists</a:t>
            </a:r>
            <a:r>
              <a:rPr lang="en-US" baseline="0" dirty="0" smtClean="0"/>
              <a:t> as a Percentage of US Doctors, 2015-16</a:t>
            </a:r>
            <a:endParaRPr lang="en-US" dirty="0"/>
          </a:p>
        </c:rich>
      </c:tx>
      <c:layout>
        <c:manualLayout>
          <c:xMode val="edge"/>
          <c:yMode val="edge"/>
          <c:x val="0.147006104817591"/>
          <c:y val="0.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1"/>
            <c:bubble3D val="0"/>
            <c:explosion val="12"/>
          </c:dPt>
          <c:cat>
            <c:strRef>
              <c:f>Sheet1!$A$2:$A$5</c:f>
              <c:strCache>
                <c:ptCount val="2"/>
                <c:pt idx="0">
                  <c:v>Rheumatologists</c:v>
                </c:pt>
                <c:pt idx="1">
                  <c:v>All Other Doctors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6000.0</c:v>
                </c:pt>
                <c:pt idx="1">
                  <c:v>944000.0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96068013508246"/>
          <c:y val="0.36090094936477"/>
          <c:w val="0.236636733936482"/>
          <c:h val="0.158146943790614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086B1-F732-4528-A970-4147912670D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8BBE7-8F23-428E-B372-24C01DC6B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0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Founded in </a:t>
            </a:r>
            <a:r>
              <a:rPr lang="en-US" sz="1600" b="1" dirty="0" smtClean="0">
                <a:solidFill>
                  <a:srgbClr val="FF0000"/>
                </a:solidFill>
              </a:rPr>
              <a:t>1934</a:t>
            </a:r>
            <a:r>
              <a:rPr lang="en-US" sz="1600" dirty="0" smtClean="0"/>
              <a:t> </a:t>
            </a:r>
            <a:r>
              <a:rPr lang="en-US" sz="1200" dirty="0" smtClean="0"/>
              <a:t>as the American Rheumatism Association, and since </a:t>
            </a:r>
            <a:r>
              <a:rPr lang="en-US" sz="1200" b="1" dirty="0" smtClean="0"/>
              <a:t>1998</a:t>
            </a:r>
            <a:r>
              <a:rPr lang="en-US" sz="1200" dirty="0" smtClean="0"/>
              <a:t> known as the ACR, this organization has</a:t>
            </a:r>
            <a:r>
              <a:rPr lang="en-US" sz="1200" baseline="0" dirty="0" smtClean="0"/>
              <a:t> grown to comprise over 100 staff – and a top place to work 3 years running (as of Feb 2019) per the Atlanta Journal Constitution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45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 of the ACR staff work tirelessly on</a:t>
            </a:r>
            <a:r>
              <a:rPr lang="en-US" baseline="0" dirty="0" smtClean="0"/>
              <a:t> your behalf to support rheumatologists and rheumatology professionals advocating across all the issues our profession faces.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800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Speaking</a:t>
            </a:r>
            <a:r>
              <a:rPr lang="en-US" baseline="0" dirty="0" smtClean="0"/>
              <a:t> of h</a:t>
            </a:r>
            <a:r>
              <a:rPr lang="en-US" dirty="0" smtClean="0"/>
              <a:t>ard-working</a:t>
            </a:r>
            <a:r>
              <a:rPr lang="en-US" baseline="0" dirty="0" smtClean="0"/>
              <a:t>: these volunteers across the country on the GAC include </a:t>
            </a:r>
            <a:r>
              <a:rPr lang="en-US" dirty="0" smtClean="0"/>
              <a:t>1 fellow (</a:t>
            </a:r>
            <a:r>
              <a:rPr lang="en-US" dirty="0" err="1" smtClean="0"/>
              <a:t>Crayne</a:t>
            </a:r>
            <a:r>
              <a:rPr lang="en-US" dirty="0" smtClean="0"/>
              <a:t>) and</a:t>
            </a:r>
            <a:r>
              <a:rPr lang="en-US" baseline="0" dirty="0" smtClean="0"/>
              <a:t> currently 3 recent graduates (Drs. Downey, Kumar, Craig), and 7 academicians: Craig, </a:t>
            </a:r>
            <a:r>
              <a:rPr lang="en-US" baseline="0" dirty="0" err="1" smtClean="0"/>
              <a:t>Libman</a:t>
            </a:r>
            <a:r>
              <a:rPr lang="en-US" baseline="0" dirty="0" smtClean="0"/>
              <a:t>, Downey, Kumar, Rubenstein, Kuhn, </a:t>
            </a:r>
            <a:r>
              <a:rPr lang="en-US" baseline="0" dirty="0" err="1" smtClean="0"/>
              <a:t>Jessee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All rheumatologists are encouraged you to apply for a volunteer position – a 3-year term (1-year for fellows)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34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Generally,</a:t>
            </a:r>
            <a:r>
              <a:rPr lang="en-US" baseline="0" dirty="0" smtClean="0"/>
              <a:t> rheumatology advocacy addresses 3 main issues. Access to care &amp; treatments, and strengthening our research, training and workforce.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85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Rheumatologists have a large number of issues</a:t>
            </a:r>
            <a:r>
              <a:rPr lang="en-US" baseline="0" dirty="0" smtClean="0"/>
              <a:t> affecting us and our patients. I’ll do a deep dive on a few examples of what ACR is doing right now on a few of these.</a:t>
            </a:r>
          </a:p>
          <a:p>
            <a:r>
              <a:rPr lang="en-US" dirty="0" smtClean="0"/>
              <a:t>But first: as a small fish in a big pond of US health care, and a large list of critical issues:</a:t>
            </a:r>
          </a:p>
          <a:p>
            <a:r>
              <a:rPr lang="en-US" dirty="0" smtClean="0"/>
              <a:t>How we</a:t>
            </a:r>
            <a:r>
              <a:rPr lang="en-US" baseline="0" dirty="0" smtClean="0"/>
              <a:t> leverage our voice?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0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0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we</a:t>
            </a:r>
            <a:r>
              <a:rPr lang="en-US" baseline="0" dirty="0" smtClean="0"/>
              <a:t> leverage our voice – given m</a:t>
            </a:r>
            <a:r>
              <a:rPr lang="en-US" dirty="0" smtClean="0"/>
              <a:t>any</a:t>
            </a:r>
            <a:r>
              <a:rPr lang="en-US" baseline="0" dirty="0" smtClean="0"/>
              <a:t> issues, small society/resources. INCLUDE A101 in fly in –educating next generation of rheumatologists to advocate for our profession. </a:t>
            </a:r>
          </a:p>
          <a:p>
            <a:r>
              <a:rPr lang="en-US" baseline="0" dirty="0" smtClean="0"/>
              <a:t>Also, our strategy is issue-based, so we support issues or parts of legislation, and stick to what matters to rheumatologists, to avoid burning bridges politically.</a:t>
            </a:r>
          </a:p>
          <a:p>
            <a:r>
              <a:rPr lang="en-US" baseline="0" dirty="0" smtClean="0"/>
              <a:t>There are many ways, large and small, to get involved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0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are some of the issues the American people are </a:t>
            </a:r>
            <a:r>
              <a:rPr lang="en-US" baseline="0" dirty="0" smtClean="0"/>
              <a:t>listing as grievances these days?</a:t>
            </a:r>
            <a:endParaRPr lang="en-US" dirty="0" smtClean="0"/>
          </a:p>
          <a:p>
            <a:r>
              <a:rPr lang="en-US" b="1" dirty="0" smtClean="0"/>
              <a:t>#1 worry in America per a recent Pew poll is the Economy</a:t>
            </a:r>
            <a:r>
              <a:rPr lang="en-US" b="1" baseline="0" dirty="0" smtClean="0"/>
              <a:t>, as usual, and #2 right now is rising health care costs. </a:t>
            </a:r>
          </a:p>
          <a:p>
            <a:r>
              <a:rPr lang="en-US" baseline="0" dirty="0" smtClean="0"/>
              <a:t>Stock market has been strong, but volatile, and we have large $1Trillion budget deficits and national debt of 22T (rising $2M/minute)</a:t>
            </a:r>
          </a:p>
          <a:p>
            <a:r>
              <a:rPr lang="en-US" baseline="0" dirty="0" smtClean="0"/>
              <a:t>There’s a crisis on the Southern border</a:t>
            </a:r>
          </a:p>
          <a:p>
            <a:r>
              <a:rPr lang="en-US" b="1" baseline="0" dirty="0" smtClean="0"/>
              <a:t>9 months into 116</a:t>
            </a:r>
            <a:r>
              <a:rPr lang="en-US" b="1" baseline="30000" dirty="0" smtClean="0"/>
              <a:t>th</a:t>
            </a:r>
            <a:r>
              <a:rPr lang="en-US" b="1" baseline="0" dirty="0" smtClean="0"/>
              <a:t> Congress and 2.5 </a:t>
            </a:r>
            <a:r>
              <a:rPr lang="en-US" b="1" baseline="0" dirty="0" err="1" smtClean="0"/>
              <a:t>yrs</a:t>
            </a:r>
            <a:r>
              <a:rPr lang="en-US" b="1" baseline="0" dirty="0" smtClean="0"/>
              <a:t> into Trump administration. </a:t>
            </a:r>
            <a:endParaRPr lang="en-US" b="1" dirty="0" smtClean="0"/>
          </a:p>
          <a:p>
            <a:r>
              <a:rPr lang="en-US" baseline="0" dirty="0" smtClean="0"/>
              <a:t>Now that Robert Mueller and his team finished their report the investigation moves from the Justice </a:t>
            </a:r>
            <a:r>
              <a:rPr lang="en-US" baseline="0" dirty="0" err="1" smtClean="0"/>
              <a:t>Dept</a:t>
            </a:r>
            <a:r>
              <a:rPr lang="en-US" baseline="0" dirty="0" smtClean="0"/>
              <a:t> to Congress, along with other oversight of the executive branch and possible impeachment investigation. This increases an already Hyper-partisan landscape.</a:t>
            </a:r>
          </a:p>
          <a:p>
            <a:r>
              <a:rPr lang="en-US" b="1" baseline="0" dirty="0" smtClean="0"/>
              <a:t>There is bipartisan support for reducing the prices of drugs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78AE7-4CD8-40E7-84FC-2A085446496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33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partisanship. Will</a:t>
            </a:r>
            <a:r>
              <a:rPr lang="en-US" baseline="0" dirty="0" smtClean="0"/>
              <a:t> anything get accomplished with all the partisanship around </a:t>
            </a:r>
            <a:r>
              <a:rPr lang="en-US" baseline="0" dirty="0" smtClean="0"/>
              <a:t>the Mueller report, </a:t>
            </a:r>
            <a:r>
              <a:rPr lang="en-US" baseline="0" dirty="0" smtClean="0"/>
              <a:t>the border wall, and the upcoming 2020 elections?</a:t>
            </a:r>
          </a:p>
          <a:p>
            <a:r>
              <a:rPr lang="en-US" baseline="0" dirty="0" smtClean="0"/>
              <a:t>Americans pay increasing amounts for their medical bills and specifically drug costs.</a:t>
            </a:r>
          </a:p>
          <a:p>
            <a:r>
              <a:rPr lang="en-US" baseline="0" dirty="0" smtClean="0"/>
              <a:t>This </a:t>
            </a:r>
            <a:r>
              <a:rPr lang="en-US" baseline="0" dirty="0" smtClean="0"/>
              <a:t>puts more </a:t>
            </a:r>
            <a:r>
              <a:rPr lang="en-US" b="1" baseline="0" dirty="0" smtClean="0"/>
              <a:t>pressure on </a:t>
            </a:r>
            <a:r>
              <a:rPr lang="en-US" b="1" baseline="0" dirty="0" smtClean="0"/>
              <a:t>the President and Congress </a:t>
            </a:r>
            <a:r>
              <a:rPr lang="en-US" b="1" baseline="0" dirty="0" smtClean="0"/>
              <a:t>to do something before 2020.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you do if you hear about an</a:t>
            </a:r>
            <a:r>
              <a:rPr lang="en-US" baseline="0" dirty="0" smtClean="0"/>
              <a:t> issue in the paper, or on Twitter, or when your prescription gets blocked by insurance?</a:t>
            </a:r>
          </a:p>
          <a:p>
            <a:r>
              <a:rPr lang="en-US" baseline="0" dirty="0" smtClean="0"/>
              <a:t>Go to the ACR legislative action center and quickly email your members of Congress – I invite you to do this during this lecture!</a:t>
            </a:r>
            <a:endParaRPr lang="en-US" dirty="0" smtClean="0"/>
          </a:p>
          <a:p>
            <a:r>
              <a:rPr lang="en-US" dirty="0" smtClean="0"/>
              <a:t>Current letters at the website:</a:t>
            </a:r>
            <a:r>
              <a:rPr lang="en-US" baseline="0" dirty="0" smtClean="0"/>
              <a:t> </a:t>
            </a:r>
            <a:r>
              <a:rPr lang="en-US" b="1" baseline="0" dirty="0" smtClean="0"/>
              <a:t>DOD research “ask”</a:t>
            </a:r>
            <a:r>
              <a:rPr lang="en-US" baseline="0" dirty="0" smtClean="0"/>
              <a:t>, </a:t>
            </a:r>
            <a:r>
              <a:rPr lang="en-US" b="1" baseline="0" dirty="0" smtClean="0"/>
              <a:t>Osteoporosis screening (check for updates) </a:t>
            </a:r>
            <a:r>
              <a:rPr lang="en-US" baseline="0" dirty="0" smtClean="0"/>
              <a:t>and a blank template for you to write about your issue/concern</a:t>
            </a:r>
          </a:p>
          <a:p>
            <a:r>
              <a:rPr lang="en-US" baseline="0" dirty="0" smtClean="0"/>
              <a:t>When you see this picture of the constitution in this slide deck, think about the first amendment right to petition government for a redress of grievances, and email Congress!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71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50" i="0" dirty="0" smtClean="0">
                <a:latin typeface="Arial" panose="020B0604020202020204" pitchFamily="34" charset="0"/>
                <a:cs typeface="Arial" panose="020B0604020202020204" pitchFamily="34" charset="0"/>
              </a:rPr>
              <a:t>Last year I asked you to stay tuned for legislation</a:t>
            </a:r>
            <a:r>
              <a:rPr lang="en-US" sz="2450" i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reforming PA and step therapy at the federal level and I’m happy to say that they’ve been introduced!</a:t>
            </a:r>
            <a:endParaRPr lang="en-US" sz="245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71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None/>
            </a:pP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377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115</a:t>
            </a:r>
            <a:r>
              <a:rPr lang="en-US" baseline="30000" dirty="0" smtClean="0"/>
              <a:t>th</a:t>
            </a:r>
            <a:r>
              <a:rPr lang="en-US" dirty="0" smtClean="0"/>
              <a:t> Congress,</a:t>
            </a:r>
            <a:r>
              <a:rPr lang="en-US" baseline="0" dirty="0" smtClean="0"/>
              <a:t> R&amp;R failed but mandate penalty went to $0</a:t>
            </a:r>
          </a:p>
          <a:p>
            <a:r>
              <a:rPr lang="en-US" baseline="0" dirty="0" smtClean="0"/>
              <a:t>Deregulation expanded insurance plans that lack patient protections &amp; coverage for rheumatic diseases</a:t>
            </a:r>
            <a:endParaRPr lang="en-US" dirty="0" smtClean="0"/>
          </a:p>
          <a:p>
            <a:r>
              <a:rPr lang="en-US" dirty="0" smtClean="0"/>
              <a:t>In letters, meetings with Medicare and HHS officials, the ACR supports protecting patient access to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ACR co-convened ATAP with CSRO &amp; others to shed light on the issues of PBMs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245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5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PBMs</a:t>
            </a:r>
            <a:r>
              <a:rPr lang="en-US" sz="2450" i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write drug formularies (step therapy) with preference going to the drug with the largest rebate, not the highest quality or lowest price.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50" i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afford a higher rebate, manufacturers might be incentivized to raise prices. As if they needed more incentive.</a:t>
            </a:r>
            <a:endParaRPr lang="en-US" i="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71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50" i="1" dirty="0" smtClean="0">
                <a:latin typeface="Arial" panose="020B0604020202020204" pitchFamily="34" charset="0"/>
                <a:cs typeface="Arial" panose="020B0604020202020204" pitchFamily="34" charset="0"/>
              </a:rPr>
              <a:t>(email</a:t>
            </a:r>
            <a:r>
              <a:rPr lang="en-US" sz="2450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alert coming soon as of Feb 2019)</a:t>
            </a:r>
            <a:endParaRPr lang="en-US" sz="24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571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FDA pathway</a:t>
            </a:r>
            <a:r>
              <a:rPr lang="en-US" dirty="0" smtClean="0"/>
              <a:t>: rigorous analysis of immunogenicity</a:t>
            </a:r>
            <a:r>
              <a:rPr lang="en-US" baseline="0" dirty="0" smtClean="0"/>
              <a:t> after 3 switches from </a:t>
            </a:r>
            <a:r>
              <a:rPr lang="en-US" baseline="0" dirty="0" err="1" smtClean="0"/>
              <a:t>orginiator</a:t>
            </a:r>
            <a:r>
              <a:rPr lang="en-US" baseline="0" dirty="0" err="1" smtClean="0">
                <a:sym typeface="Wingdings"/>
              </a:rPr>
              <a:t>biosimoriginatorbiosimilar</a:t>
            </a:r>
            <a:endParaRPr lang="en-US" baseline="0" dirty="0" smtClean="0">
              <a:sym typeface="Wingdings"/>
            </a:endParaRPr>
          </a:p>
          <a:p>
            <a:r>
              <a:rPr lang="en-US" u="sng" dirty="0" smtClean="0"/>
              <a:t>Clear labels:</a:t>
            </a:r>
            <a:r>
              <a:rPr lang="en-US" u="none" baseline="0" dirty="0" smtClean="0"/>
              <a:t> asking to clarify whether or not a drug is </a:t>
            </a:r>
            <a:r>
              <a:rPr lang="en-US" u="none" baseline="0" dirty="0" err="1" smtClean="0"/>
              <a:t>biosimilar</a:t>
            </a:r>
            <a:r>
              <a:rPr lang="en-US" u="none" baseline="0" dirty="0" smtClean="0"/>
              <a:t> and interchangeable; also a link to clinical data for the </a:t>
            </a:r>
            <a:r>
              <a:rPr lang="en-US" u="none" baseline="0" dirty="0" err="1" smtClean="0"/>
              <a:t>biosimilar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0">
              <a:lnSpc>
                <a:spcPct val="80000"/>
              </a:lnSpc>
              <a:spcAft>
                <a:spcPts val="1800"/>
              </a:spcAft>
              <a:buFont typeface="Wingdings" charset="2"/>
              <a:buNone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ACR white paper on</a:t>
            </a:r>
            <a:r>
              <a:rPr lang="en-US" sz="2600" baseline="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baseline="0" dirty="0" err="1" smtClean="0">
                <a:solidFill>
                  <a:prstClr val="black"/>
                </a:solidFill>
                <a:latin typeface="Arial"/>
                <a:cs typeface="Arial"/>
              </a:rPr>
              <a:t>biosimilars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: it’s open access.</a:t>
            </a:r>
            <a:r>
              <a:rPr lang="en-US" sz="2600" baseline="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Arial"/>
                <a:cs typeface="Arial"/>
              </a:rPr>
              <a:t>Please read &amp; share!</a:t>
            </a:r>
          </a:p>
          <a:p>
            <a:pPr marL="1428750" lvl="1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Supports rheumatologists using 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  <a:cs typeface="Arial"/>
              </a:rPr>
              <a:t>biosimilars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428750" lvl="1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PBM-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  <a:cs typeface="Arial"/>
              </a:rPr>
              <a:t>pharma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 relationships may prevent savings for</a:t>
            </a:r>
            <a:r>
              <a:rPr lang="en-US" sz="2600" baseline="0" dirty="0" smtClean="0">
                <a:solidFill>
                  <a:prstClr val="black"/>
                </a:solidFill>
                <a:latin typeface="Arial"/>
                <a:cs typeface="Arial"/>
              </a:rPr>
              <a:t> patients and the system</a:t>
            </a: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Raise your hand if you think your division or institution </a:t>
            </a:r>
            <a:r>
              <a:rPr lang="en-US" baseline="0" dirty="0" smtClean="0"/>
              <a:t>will qualify for the APM track (an ACO, PCMH,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254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MACRA</a:t>
            </a:r>
            <a:r>
              <a:rPr lang="en-US" baseline="0" dirty="0" smtClean="0"/>
              <a:t> is Medicare’s way of modifying the fee for service system since 2017, by changing FFS to “MIPS” which adjusts reimbursement based on a score for each physician or practice that is based on quality, resource use (now called Cost), Clinical Practice Improvement, and ACI (now called Promoting Interoperability).</a:t>
            </a:r>
          </a:p>
          <a:p>
            <a:r>
              <a:rPr lang="en-US" baseline="0" dirty="0" smtClean="0"/>
              <a:t>To avoid potentially negative adjustments, physicians can join an APM.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254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Compared to MIPS, with adjustments based on performance of +/-4% in 2019 based on 2017 performance, APM</a:t>
            </a:r>
            <a:r>
              <a:rPr lang="en-US" baseline="0" dirty="0" smtClean="0"/>
              <a:t> track offers 5% bonus 2019-2024</a:t>
            </a:r>
          </a:p>
          <a:p>
            <a:r>
              <a:rPr lang="en-US" b="1" baseline="0" dirty="0" smtClean="0"/>
              <a:t>Consider what a 9% cut means to a hypothetical entity with 70% overhead, in which a doctor takes home 30% of reimbursement. Say, 30 cents on the dollar. Reducing the total reimbursement 9%, or 9 cents, brings hypothetical reimbursement to 91 cents, and with overhead stable at 70 cents, doctor takes home only 21 cents compared to 30 cents = 30% cut.</a:t>
            </a:r>
            <a:endParaRPr lang="en-US" b="1" dirty="0" smtClean="0"/>
          </a:p>
          <a:p>
            <a:r>
              <a:rPr lang="en-US" dirty="0" smtClean="0"/>
              <a:t>Then,</a:t>
            </a:r>
            <a:r>
              <a:rPr lang="en-US" baseline="0" dirty="0" smtClean="0"/>
              <a:t> </a:t>
            </a:r>
            <a:r>
              <a:rPr lang="en-US" dirty="0" smtClean="0"/>
              <a:t>there will be a difference in yearly fee schedule</a:t>
            </a:r>
            <a:r>
              <a:rPr lang="en-US" baseline="0" dirty="0" smtClean="0"/>
              <a:t> updates for the 2 tracks starting in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those in </a:t>
            </a:r>
            <a:r>
              <a:rPr lang="en-US" dirty="0" smtClean="0"/>
              <a:t>MIPS: </a:t>
            </a:r>
            <a:r>
              <a:rPr lang="en-US" baseline="0" dirty="0" smtClean="0"/>
              <a:t>Points from </a:t>
            </a:r>
            <a:r>
              <a:rPr lang="en-US" dirty="0" smtClean="0"/>
              <a:t>4 categories</a:t>
            </a:r>
            <a:r>
              <a:rPr lang="en-US" baseline="0" dirty="0" smtClean="0"/>
              <a:t> add to</a:t>
            </a:r>
            <a:r>
              <a:rPr lang="en-US" dirty="0" smtClean="0"/>
              <a:t> one composite score. You</a:t>
            </a:r>
            <a:r>
              <a:rPr lang="en-US" baseline="0" dirty="0" smtClean="0"/>
              <a:t> avoid cuts with a score at or above the performance threshold (3 points in 2017, 15 in 2018, 30 in 2019), and get extra bonus above an exceptional performance threshold.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25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with the basics</a:t>
            </a:r>
          </a:p>
          <a:p>
            <a:r>
              <a:rPr lang="en-US" dirty="0" smtClean="0"/>
              <a:t>US</a:t>
            </a:r>
            <a:r>
              <a:rPr lang="en-US" baseline="0" dirty="0" smtClean="0"/>
              <a:t> federal government includes 3 branches. Two of them: Legislative branch (left) and Executive branch (right) are involved in health care and open to public input.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MIPS adjustment of 5% could garner a reward or penalty of $16,000 in 2020 based on 2018 performance. 2019 adjustments are higher with up to + or – 7%.</a:t>
            </a:r>
          </a:p>
          <a:p>
            <a:r>
              <a:rPr lang="en-US" baseline="0" dirty="0" smtClean="0"/>
              <a:t>All who submitted through RISE in the first year earned exceptional threshold bonus with access to additional reward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MACRA influences the practice of rheumatology divisions</a:t>
            </a:r>
          </a:p>
          <a:p>
            <a:r>
              <a:rPr lang="en-US" dirty="0" smtClean="0"/>
              <a:t>For help or</a:t>
            </a:r>
            <a:r>
              <a:rPr lang="en-US" baseline="0" dirty="0" smtClean="0"/>
              <a:t> further information, email the ACR.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LESS THAN 5 MINUTES (before the end of this lecture!)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list was created by ACR FIT subcommittee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Congress</a:t>
            </a:r>
            <a:r>
              <a:rPr lang="en-US" baseline="0" dirty="0" smtClean="0"/>
              <a:t> holds the power of the purse and appropriates money to health agencies, agencies. </a:t>
            </a:r>
            <a:br>
              <a:rPr lang="en-US" baseline="0" dirty="0" smtClean="0"/>
            </a:br>
            <a:r>
              <a:rPr lang="en-US" baseline="0" dirty="0" smtClean="0"/>
              <a:t>It also writes laws which the President can sign or veto.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996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pics</a:t>
            </a:r>
            <a:r>
              <a:rPr lang="en-US" baseline="0" dirty="0" smtClean="0"/>
              <a:t> of people having a great time advocating for our profession and our patients on Capitol Hill.</a:t>
            </a:r>
          </a:p>
          <a:p>
            <a:r>
              <a:rPr lang="en-US" baseline="0" dirty="0" smtClean="0"/>
              <a:t>Middle: Dr. Sarah </a:t>
            </a:r>
            <a:r>
              <a:rPr lang="en-US" baseline="0" dirty="0" err="1" smtClean="0"/>
              <a:t>Doaty</a:t>
            </a:r>
            <a:r>
              <a:rPr lang="en-US" baseline="0" dirty="0" smtClean="0"/>
              <a:t> and Dr. </a:t>
            </a:r>
            <a:r>
              <a:rPr lang="en-US" baseline="0" dirty="0" err="1" smtClean="0"/>
              <a:t>Sharad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Lakhanpal</a:t>
            </a:r>
            <a:r>
              <a:rPr lang="en-US" baseline="0" dirty="0" smtClean="0"/>
              <a:t> give 2017 award for leadership in public service to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Lisa Murkowski (AK)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152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advocacy issues included reforming “Fail First” Step Therapy, dedicating funding</a:t>
            </a:r>
            <a:r>
              <a:rPr lang="en-US" baseline="0" dirty="0" smtClean="0"/>
              <a:t> to rheum research at the </a:t>
            </a:r>
            <a:r>
              <a:rPr lang="en-US" baseline="0" dirty="0" err="1" smtClean="0"/>
              <a:t>Pengaton</a:t>
            </a:r>
            <a:r>
              <a:rPr lang="en-US" baseline="0" dirty="0" smtClean="0"/>
              <a:t>, and improving reimbursement for DXA.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152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Advocates</a:t>
            </a:r>
            <a:r>
              <a:rPr lang="en-US" baseline="0" dirty="0" smtClean="0"/>
              <a:t> for Arthritis recent years. Rep Kennedy (top left),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Collins (top right), </a:t>
            </a:r>
            <a:r>
              <a:rPr lang="en-US" baseline="0" dirty="0" err="1" smtClean="0"/>
              <a:t>Sen</a:t>
            </a:r>
            <a:r>
              <a:rPr lang="en-US" baseline="0" dirty="0" smtClean="0"/>
              <a:t> Jones (bottom left), ACR Exec Committee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28CB5-709D-5944-B9E4-A72DF507F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152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encourage you to participate in the PAC.</a:t>
            </a:r>
          </a:p>
          <a:p>
            <a:r>
              <a:rPr lang="en-US" dirty="0" smtClean="0"/>
              <a:t>ACR’s strategic plan includes a goal</a:t>
            </a:r>
            <a:r>
              <a:rPr lang="en-US" baseline="0" dirty="0" smtClean="0"/>
              <a:t> of 10% of ACR members investing in the PAC. Only 3 to 4% have contributed in recent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8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executive</a:t>
            </a:r>
            <a:r>
              <a:rPr lang="en-US" baseline="0" dirty="0" smtClean="0"/>
              <a:t> branch enforces the laws by staffing agencies of bureaucrats and regulators, and spends the money Congress appropriates.’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Speaking of Money.</a:t>
            </a:r>
            <a:r>
              <a:rPr lang="en-US" baseline="0" dirty="0" smtClean="0"/>
              <a:t> </a:t>
            </a:r>
            <a:r>
              <a:rPr lang="en-US" dirty="0" smtClean="0"/>
              <a:t>This is the 2016 US federal budget of $3.9 Trillion.</a:t>
            </a:r>
          </a:p>
          <a:p>
            <a:r>
              <a:rPr lang="en-US" dirty="0" smtClean="0"/>
              <a:t>Orange</a:t>
            </a:r>
            <a:r>
              <a:rPr lang="en-US" baseline="0" dirty="0" smtClean="0"/>
              <a:t> call-out wedge is Medicare, representing $588 billion or 15% of the budget and Medicaid below it another 10%. A hospital, B outpatient, C MA, D Rx’s.</a:t>
            </a:r>
          </a:p>
          <a:p>
            <a:r>
              <a:rPr lang="en-US" baseline="0" dirty="0" smtClean="0"/>
              <a:t>These programs together total 25% of the US federal </a:t>
            </a:r>
            <a:r>
              <a:rPr lang="en-US" baseline="0" dirty="0" err="1" smtClean="0"/>
              <a:t>govt</a:t>
            </a:r>
            <a:r>
              <a:rPr lang="en-US" baseline="0" dirty="0" smtClean="0"/>
              <a:t> spending. They are a similar percentage of health spending overall together with commercial insurance.</a:t>
            </a:r>
          </a:p>
          <a:p>
            <a:r>
              <a:rPr lang="en-US" baseline="0" dirty="0" smtClean="0"/>
              <a:t>Needless to say, there are a lot of individuals and organizations telling the gov’t about what to do with that large slice of the pie.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Meanwhile, rheumatologists represent a small sliver of US doctors. We are approximately 6000 (0.6%) of about 1 million physicians in the US</a:t>
            </a:r>
          </a:p>
          <a:p>
            <a:r>
              <a:rPr lang="en-US" baseline="0" dirty="0" smtClean="0"/>
              <a:t>People sitting in the back can be forgiven if they can’t see the slice representing rheumatologists!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 little fish in a big pond,</a:t>
            </a:r>
            <a:r>
              <a:rPr lang="en-US" baseline="0" dirty="0" smtClean="0"/>
              <a:t> we dream big.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8BBE7-8F23-428E-B372-24C01DC6B1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4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7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7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788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4702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1535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3229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3760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6244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6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2543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4035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05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283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460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8788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714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587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48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288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4601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4620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12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39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040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81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3578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878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7140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587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486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2887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4601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46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25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3943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811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3578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8788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7140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587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4865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2887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4601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462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586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1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3943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811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3578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0802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6746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9755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9086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08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902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845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8115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9924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2196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5147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258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59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54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69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4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7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85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5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28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690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200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52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642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558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581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66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8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42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41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777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027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308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420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464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023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75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21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6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57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023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808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057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367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02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268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114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14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05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41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953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895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97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317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571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100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619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792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192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23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261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45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918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56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449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8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196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822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707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1486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79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65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0266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351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5930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061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00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390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693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93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207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0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912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3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470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691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644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1481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622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541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29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1868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94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653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9875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6111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924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594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4111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16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7956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8636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8751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29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/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5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5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92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92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92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02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3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39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33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83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52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95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71DEC-91A9-A244-9E91-DD676AFA16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0CA0-0CD6-BC4B-BB11-678F33EBA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1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Advocacy@rheumatology.or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2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mailto:advocacy@rheumatology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hyperlink" Target="mailto:advocacy@rheumatology.or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8.png"/><Relationship Id="rId7" Type="http://schemas.openxmlformats.org/officeDocument/2006/relationships/image" Target="../media/image19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28.png"/><Relationship Id="rId7" Type="http://schemas.openxmlformats.org/officeDocument/2006/relationships/oleObject" Target="../embeddings/oleObject3.bin"/><Relationship Id="rId8" Type="http://schemas.openxmlformats.org/officeDocument/2006/relationships/package" Target="../embeddings/Microsoft_Word_Document4.docx"/><Relationship Id="rId9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Microsoft_Word_Document7.docx"/><Relationship Id="rId12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Word_Document5.docx"/><Relationship Id="rId6" Type="http://schemas.openxmlformats.org/officeDocument/2006/relationships/image" Target="../media/image28.png"/><Relationship Id="rId7" Type="http://schemas.openxmlformats.org/officeDocument/2006/relationships/oleObject" Target="../embeddings/oleObject5.bin"/><Relationship Id="rId8" Type="http://schemas.openxmlformats.org/officeDocument/2006/relationships/package" Target="../embeddings/Microsoft_Word_Document6.docx"/><Relationship Id="rId9" Type="http://schemas.openxmlformats.org/officeDocument/2006/relationships/image" Target="../media/image29.png"/><Relationship Id="rId10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hyperlink" Target="mailto:advocacy@rheumatology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5.pn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816" y="2359113"/>
            <a:ext cx="8616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prstClr val="white"/>
              </a:solidFill>
              <a:latin typeface="Arial Narrow"/>
              <a:cs typeface="Arial Narrow"/>
            </a:endParaRPr>
          </a:p>
          <a:p>
            <a:r>
              <a:rPr lang="en-US" sz="4000" b="1" dirty="0" smtClean="0">
                <a:solidFill>
                  <a:srgbClr val="FFFF00"/>
                </a:solidFill>
                <a:latin typeface="Arial Narrow"/>
                <a:cs typeface="Arial Narrow"/>
              </a:rPr>
              <a:t>ACR Advocacy 101: 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Arial Narrow"/>
                <a:cs typeface="Arial Narrow"/>
              </a:rPr>
              <a:t>How Educators, Scientists, &amp; Trainees Can Affect Change</a:t>
            </a:r>
          </a:p>
          <a:p>
            <a:endParaRPr lang="en-US" b="1" dirty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Grand Rounds </a:t>
            </a:r>
            <a:endParaRPr lang="en-US" b="1" dirty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Rheumatology Divisions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55438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fish big po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405" y="1693556"/>
            <a:ext cx="71440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“Never </a:t>
            </a:r>
            <a:r>
              <a:rPr lang="en-US" sz="2400" dirty="0">
                <a:latin typeface="American Typewriter"/>
                <a:cs typeface="American Typewriter"/>
              </a:rPr>
              <a:t>doubt that a small group of thoughtful, committed citizens can change the world; indeed, it's the only thing that ever </a:t>
            </a:r>
            <a:r>
              <a:rPr lang="en-US" sz="2400" dirty="0" smtClean="0">
                <a:latin typeface="American Typewriter"/>
                <a:cs typeface="American Typewriter"/>
              </a:rPr>
              <a:t>has.” </a:t>
            </a:r>
          </a:p>
          <a:p>
            <a:endParaRPr lang="en-US" sz="2400" dirty="0" smtClean="0">
              <a:latin typeface="American Typewriter"/>
              <a:cs typeface="American Typewriter"/>
            </a:endParaRPr>
          </a:p>
          <a:p>
            <a:endParaRPr lang="en-US" sz="2400" dirty="0" smtClean="0">
              <a:latin typeface="American Typewriter"/>
              <a:cs typeface="American Typewriter"/>
            </a:endParaRPr>
          </a:p>
          <a:p>
            <a:endParaRPr lang="en-US" sz="2400" dirty="0">
              <a:latin typeface="American Typewriter"/>
              <a:cs typeface="American Typewriter"/>
            </a:endParaRPr>
          </a:p>
          <a:p>
            <a:pPr algn="r"/>
            <a:r>
              <a:rPr lang="en-US" sz="2400" dirty="0" smtClean="0">
                <a:latin typeface="American Typewriter"/>
                <a:cs typeface="American Typewriter"/>
              </a:rPr>
              <a:t>Margaret Mead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57023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R-Sta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0" y="0"/>
            <a:ext cx="6831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5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3760" y="1265919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Your ACR Practice and Advocacy Team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720" y="1953935"/>
            <a:ext cx="8122924" cy="4914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Rachel Myslinski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MBA – VP, Practice, Advocacy &amp; Quality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Adam Cooper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MS – Sr. Director, Government Affairs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Kayla </a:t>
            </a:r>
            <a:r>
              <a:rPr lang="en-US" sz="2000" b="1" dirty="0" err="1" smtClean="0">
                <a:solidFill>
                  <a:prstClr val="black"/>
                </a:solidFill>
                <a:latin typeface="Arial"/>
                <a:cs typeface="Arial"/>
              </a:rPr>
              <a:t>Amodeo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PhD – Director, Regulatory Affairs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Joseph Cantrell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JD – 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Sr. Manager, State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Affairs</a:t>
            </a:r>
            <a:endParaRPr kumimoji="1" lang="en-US" sz="2000" kern="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Lennie Shewmaker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JD – Sr. Manager, Federal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Affairs</a:t>
            </a:r>
            <a:endParaRPr kumimoji="1" lang="en-US" sz="2000" kern="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Antanya Chung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CPC, CPC-I, CRHC, CCP – Director, 	    Practice Management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Meredith Strozier 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– Director, Practice Advocacy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Janell</a:t>
            </a: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Martin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–</a:t>
            </a: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Director, Registry Operations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Melesia</a:t>
            </a: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Tillman 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– Specialist, Coding and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Reimbursement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Tracy Johansson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–</a:t>
            </a: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Director, Registry Analytics</a:t>
            </a:r>
            <a:endParaRPr kumimoji="1" lang="en-US" sz="2000" kern="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Norlita Brown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–</a:t>
            </a:r>
            <a:r>
              <a:rPr kumimoji="1"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Specialist</a:t>
            </a:r>
            <a:r>
              <a:rPr kumimoji="1" lang="en-US" sz="2000" kern="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, Registries &amp; </a:t>
            </a:r>
            <a:r>
              <a:rPr kumimoji="1"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350996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Government Affairs Committee 2019 Roster</a:t>
            </a:r>
            <a:endParaRPr lang="en-US" sz="3200" b="1" spc="-15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066" y="2299325"/>
            <a:ext cx="8794330" cy="4414107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Howie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Blumstein, MD 		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Courtney </a:t>
            </a:r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Crayne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</a:t>
            </a:r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 Craig MD   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Bonnie </a:t>
            </a:r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Libman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MD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Downey, MD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Farrell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Pharm.D</a:t>
            </a:r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Jenkins, MD, PhD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Jessee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Bharat Kumar, MD 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Loggins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BS, BBA, MBA</a:t>
            </a:r>
          </a:p>
          <a:p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Menzies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PhD,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Christopher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Morris,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Lisa Robbins, RN, BSN, CPNP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Tamar Rubenstein, MD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Roy Sampson, MD</a:t>
            </a: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Blair Solow, MD</a:t>
            </a: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 Kuhn, MD, PhD</a:t>
            </a: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Kelly </a:t>
            </a:r>
            <a:r>
              <a:rPr lang="en-US" sz="2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Weselman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Angus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Worthing, MD (Chair)</a:t>
            </a:r>
          </a:p>
          <a:p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8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4930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ACR’s Overarching Advocacy Pillars: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67" y="2108579"/>
            <a:ext cx="8992741" cy="32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6838" lvl="1" indent="-457200"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  <a:buFont typeface="Arial" pitchFamily="34" charset="0"/>
              <a:buChar char="•"/>
            </a:pPr>
            <a:r>
              <a:rPr lang="en-US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Access to </a:t>
            </a:r>
            <a:r>
              <a:rPr lang="en-US" sz="3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Rheumatology Care</a:t>
            </a:r>
            <a:endParaRPr lang="en-US" sz="3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6838" lvl="1" indent="-457200"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6838" lvl="1" indent="-457200"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  <a:buFont typeface="Arial" pitchFamily="34" charset="0"/>
              <a:buChar char="•"/>
            </a:pPr>
            <a:r>
              <a:rPr lang="en-US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Access to Treatments</a:t>
            </a:r>
          </a:p>
          <a:p>
            <a:pPr marL="1366838" lvl="1" indent="-457200"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6838" lvl="1" indent="-457200"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  <a:buFont typeface="Arial" pitchFamily="34" charset="0"/>
              <a:buChar char="•"/>
            </a:pPr>
            <a:r>
              <a:rPr lang="en-US" sz="3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Research, Training &amp; Workforce</a:t>
            </a:r>
            <a:endParaRPr lang="en-US" sz="3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8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295551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Select Rheumatology-related Policy Issues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935517" y="1850828"/>
            <a:ext cx="4174614" cy="472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Increase value of E/M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Complex </a:t>
            </a:r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infusion </a:t>
            </a:r>
            <a:r>
              <a:rPr lang="en-US" altLang="en-US" sz="2600" dirty="0">
                <a:solidFill>
                  <a:prstClr val="black"/>
                </a:solidFill>
                <a:latin typeface="Arial" charset="0"/>
                <a:cs typeface="Arial" charset="0"/>
              </a:rPr>
              <a:t>codes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Pediatric Access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Part </a:t>
            </a:r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B </a:t>
            </a: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Sequester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Restore DXA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Protect MSUS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Access to </a:t>
            </a: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Care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Network </a:t>
            </a: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Adequacy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Tier 4 coinsurance</a:t>
            </a:r>
          </a:p>
          <a:p>
            <a:endParaRPr lang="en-US" altLang="en-US" sz="27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en-US" sz="27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en-US" sz="27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727587" y="1858203"/>
            <a:ext cx="4318546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Workforce/GME/Training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Prior Authorization</a:t>
            </a:r>
          </a:p>
          <a:p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Step therapy</a:t>
            </a:r>
          </a:p>
          <a:p>
            <a:r>
              <a:rPr lang="en-US" altLang="en-U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Biosimilars</a:t>
            </a:r>
            <a:r>
              <a:rPr lang="en-US" altLang="en-US" sz="2700" dirty="0">
                <a:solidFill>
                  <a:prstClr val="black"/>
                </a:solidFill>
                <a:latin typeface="Arial" charset="0"/>
                <a:cs typeface="Arial" charset="0"/>
              </a:rPr>
              <a:t>: notification, naming, education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MACRA (MIPS/APM)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PBM reform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Drug price reforms</a:t>
            </a:r>
          </a:p>
          <a:p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Research funding</a:t>
            </a:r>
          </a:p>
          <a:p>
            <a:endParaRPr lang="en-US" alt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295551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Leveraging ACR’s voice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935517" y="1850828"/>
            <a:ext cx="4174614" cy="472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284137" y="5198544"/>
            <a:ext cx="1060704" cy="9144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32933" y="4080953"/>
            <a:ext cx="7484534" cy="2302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76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295551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Leveraging ACR’s voice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935517" y="1850828"/>
            <a:ext cx="4174614" cy="472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812252" y="1959800"/>
            <a:ext cx="4318546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Workforce/GME/Training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Prior Authorization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Step therapy</a:t>
            </a:r>
          </a:p>
          <a:p>
            <a:pPr marL="0" indent="0"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Biosimilars</a:t>
            </a: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: notification, naming, education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MACRA (MIPS/APM)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PBM reform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Drug price reforms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Workforce gap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Research funding </a:t>
            </a:r>
            <a:endParaRPr lang="en-US" altLang="en-US" sz="12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Increase value of E/M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Complex infusion codes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Pediatric Access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Part B Sequester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Restore DXA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Protect MSUS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Access to Care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Network Adequacy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Tier 4 </a:t>
            </a: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coinsurance</a:t>
            </a:r>
          </a:p>
          <a:p>
            <a:pPr marL="0" indent="0">
              <a:buNone/>
            </a:pPr>
            <a:endParaRPr lang="en-US" altLang="en-US" sz="1400" dirty="0" smtClean="0">
              <a:solidFill>
                <a:prstClr val="black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284137" y="5198544"/>
            <a:ext cx="1060704" cy="9144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32933" y="4080953"/>
            <a:ext cx="7484534" cy="2302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57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295551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Leveraging ACR’s voice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935517" y="1850828"/>
            <a:ext cx="4174614" cy="4724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812252" y="1959800"/>
            <a:ext cx="4318546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Workforce/GME/Training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Prior Authorization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Step therapy</a:t>
            </a:r>
          </a:p>
          <a:p>
            <a:pPr marL="0" indent="0"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charset="0"/>
                <a:cs typeface="Arial" charset="0"/>
              </a:rPr>
              <a:t>Biosimilars</a:t>
            </a: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: notification, naming, education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MACRA (MIPS/APM)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PBM reform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Drug price reforms</a:t>
            </a:r>
          </a:p>
          <a:p>
            <a:pPr marL="0" indent="0"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Workforce gap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Research funding </a:t>
            </a:r>
            <a:endParaRPr lang="en-US" altLang="en-US" sz="12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Increase value of E/M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Complex infusion codes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Pediatric Access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Part B Sequester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Restore DXA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Protect MSUS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Access to Care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Network Adequacy</a:t>
            </a:r>
          </a:p>
          <a:p>
            <a:pPr marL="0" indent="0"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Tier 4 </a:t>
            </a:r>
            <a:r>
              <a:rPr lang="en-US" altLang="en-US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coinsurance</a:t>
            </a:r>
          </a:p>
          <a:p>
            <a:pPr marL="0" indent="0">
              <a:buNone/>
            </a:pPr>
            <a:endParaRPr lang="en-US" altLang="en-US" sz="1400" dirty="0" smtClean="0">
              <a:solidFill>
                <a:prstClr val="black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284137" y="5198544"/>
            <a:ext cx="1060704" cy="9144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32933" y="4080953"/>
            <a:ext cx="7484534" cy="2302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3"/>
          <p:cNvSpPr txBox="1">
            <a:spLocks/>
          </p:cNvSpPr>
          <p:nvPr/>
        </p:nvSpPr>
        <p:spPr>
          <a:xfrm>
            <a:off x="5327906" y="1207353"/>
            <a:ext cx="4174614" cy="38387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7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Coalitions</a:t>
            </a:r>
            <a:endParaRPr lang="en-US" altLang="en-US" sz="27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Grassroots emails</a:t>
            </a:r>
          </a:p>
          <a:p>
            <a:pPr marL="0" indent="0">
              <a:buNone/>
            </a:pP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Op-Eds, press reports</a:t>
            </a:r>
          </a:p>
          <a:p>
            <a:pPr marL="0" indent="0">
              <a:buNone/>
            </a:pP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Capitol Hill Fly-</a:t>
            </a: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ins, </a:t>
            </a: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A101</a:t>
            </a:r>
          </a:p>
          <a:p>
            <a:pPr marL="0" indent="0">
              <a:buNone/>
            </a:pPr>
            <a:r>
              <a:rPr lang="en-US" altLang="en-US" sz="27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RheumPAC</a:t>
            </a:r>
            <a:endParaRPr lang="en-US" altLang="en-US" sz="27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altLang="en-US" sz="27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AMA</a:t>
            </a:r>
          </a:p>
        </p:txBody>
      </p:sp>
    </p:spTree>
    <p:extLst>
      <p:ext uri="{BB962C8B-B14F-4D97-AF65-F5344CB8AC3E}">
        <p14:creationId xmlns:p14="http://schemas.microsoft.com/office/powerpoint/2010/main" val="80545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28709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720" y="2558188"/>
            <a:ext cx="825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ACR Advocacy overview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Washington Update</a:t>
            </a:r>
            <a:endParaRPr lang="en-US" sz="3200" dirty="0" smtClean="0">
              <a:solidFill>
                <a:srgbClr val="A6A6A6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What does ACR do for our profession?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YOU Can Make a Difference – today!</a:t>
            </a:r>
          </a:p>
          <a:p>
            <a:pPr marL="342900" indent="-342900">
              <a:buFont typeface="Arial"/>
              <a:buChar char="•"/>
            </a:pPr>
            <a:endParaRPr lang="en-US" sz="3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6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 Federal Debt 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81" y="33835"/>
            <a:ext cx="4434188" cy="26867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Pew top Federal issues Jan 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4064000" cy="6858000"/>
          </a:xfrm>
          <a:prstGeom prst="rect">
            <a:avLst/>
          </a:prstGeom>
        </p:spPr>
      </p:pic>
      <p:pic>
        <p:nvPicPr>
          <p:cNvPr id="7" name="Picture 6" descr="Migran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05" y="2818070"/>
            <a:ext cx="3430995" cy="2287330"/>
          </a:xfrm>
          <a:prstGeom prst="rect">
            <a:avLst/>
          </a:prstGeom>
        </p:spPr>
      </p:pic>
      <p:pic>
        <p:nvPicPr>
          <p:cNvPr id="8" name="Picture 7" descr="Muell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19400"/>
            <a:ext cx="2816565" cy="2240545"/>
          </a:xfrm>
          <a:prstGeom prst="rect">
            <a:avLst/>
          </a:prstGeom>
        </p:spPr>
      </p:pic>
      <p:pic>
        <p:nvPicPr>
          <p:cNvPr id="9" name="Picture 8" descr="116th Congress red 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46" y="5105400"/>
            <a:ext cx="3590854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296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343444"/>
            <a:ext cx="84930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Possible areas of bipartisan reform 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white house 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2" y="2125325"/>
            <a:ext cx="2925095" cy="1641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1341" y="1928220"/>
            <a:ext cx="5724097" cy="435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Drug pricing proposals</a:t>
            </a:r>
          </a:p>
          <a:p>
            <a:pPr marL="800100" lvl="1" indent="-342900">
              <a:spcAft>
                <a:spcPts val="1800"/>
              </a:spcAft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Capping out of pocket costs in Medicare Part D</a:t>
            </a:r>
          </a:p>
          <a:p>
            <a:pPr marL="800100" lvl="1" indent="-342900">
              <a:spcAft>
                <a:spcPts val="1800"/>
              </a:spcAft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Lowering drug prices by negotiation or foreign reference pricing</a:t>
            </a:r>
            <a:endParaRPr lang="en-US" sz="3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00100" lvl="1" indent="-342900">
              <a:spcAft>
                <a:spcPts val="1800"/>
              </a:spcAft>
              <a:buFont typeface="Arial"/>
              <a:buChar char="•"/>
            </a:pPr>
            <a:r>
              <a:rPr lang="en-US" sz="3000" dirty="0" smtClean="0">
                <a:solidFill>
                  <a:prstClr val="black"/>
                </a:solidFill>
                <a:latin typeface="Arial"/>
                <a:cs typeface="Arial"/>
              </a:rPr>
              <a:t>Improving transparency of pharmacy benefit managers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10" name="Picture 9" descr="US capitol 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8" y="4094585"/>
            <a:ext cx="1947735" cy="197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4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720" y="2558188"/>
            <a:ext cx="825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ACR Advocacy overview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Washington Update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What does ACR do for our profession?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YOU Can Make a Difference – today!</a:t>
            </a:r>
          </a:p>
          <a:p>
            <a:pPr marL="342900" indent="-342900">
              <a:buFont typeface="Arial"/>
              <a:buChar char="•"/>
            </a:pPr>
            <a:endParaRPr lang="en-US" sz="3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6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713" y="1436499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Recent ACR “Wins”</a:t>
            </a:r>
            <a:endParaRPr lang="en-US" sz="3200" b="1" spc="-15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048" y="2133460"/>
            <a:ext cx="8943020" cy="502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E/M code cuts reversed! (Proposed)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No MIPS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adjustments on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Medicare drug reimbursement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MSK US reimbursement cuts </a:t>
            </a:r>
            <a:r>
              <a:rPr lang="en-US" sz="2400" dirty="0" smtClean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dampened in Medicare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MA </a:t>
            </a:r>
            <a:r>
              <a:rPr lang="en-US" sz="2400" dirty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tep therapy “Grandfathering” </a:t>
            </a:r>
            <a:r>
              <a:rPr lang="en-US" sz="2400" dirty="0" err="1" smtClean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regs</a:t>
            </a:r>
            <a:r>
              <a:rPr lang="en-US" sz="2400" dirty="0" smtClean="0">
                <a:solidFill>
                  <a:srgbClr val="FF3033"/>
                </a:solidFill>
                <a:latin typeface="Arial" pitchFamily="34" charset="0"/>
                <a:cs typeface="Arial" pitchFamily="34" charset="0"/>
              </a:rPr>
              <a:t> more favorable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Cancelled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UHC’s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downcoding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policy for biologic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administr’n</a:t>
            </a:r>
            <a:endParaRPr lang="en-US" sz="2400" dirty="0">
              <a:solidFill>
                <a:srgbClr val="FF303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PBM “gag clauses” prohibited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No annual </a:t>
            </a:r>
            <a:r>
              <a:rPr lang="en-US" sz="2400" dirty="0">
                <a:latin typeface="Arial"/>
                <a:cs typeface="Arial"/>
              </a:rPr>
              <a:t>cap on </a:t>
            </a:r>
            <a:r>
              <a:rPr lang="en-US" sz="2400" dirty="0" smtClean="0">
                <a:latin typeface="Arial"/>
                <a:cs typeface="Arial"/>
              </a:rPr>
              <a:t>PT/OT in Medicare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DACA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protected: could provide care for 100K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Americans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lang="en-US" sz="2400" dirty="0" smtClean="0">
              <a:solidFill>
                <a:srgbClr val="FF3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5402" y="1146496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ACR LEAD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ittle fish big po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6" b="14421"/>
          <a:stretch/>
        </p:blipFill>
        <p:spPr>
          <a:xfrm>
            <a:off x="6821819" y="1607648"/>
            <a:ext cx="1970556" cy="120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0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713" y="1436499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Recent ACR Insurance Subcommittee “Wins”</a:t>
            </a:r>
            <a:endParaRPr lang="en-US" sz="3200" b="1" spc="-15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048" y="2133460"/>
            <a:ext cx="868029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Cancelled policy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downcoding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administration of biologic drugs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(UHC)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Delayed policy cutting reimbursement for E/M services when billed with modifier 25 (UHC)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Delayed policy to discontinue reimbursement for consultation codes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Fixed system error causing inappropriate denials for steroid injections (Aetna)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Notify ACR of coverage problems: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Advocacy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@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rheumatology.org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or fill out a health plan complaint form (search “ACR insurance”)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lang="en-US" sz="2400" dirty="0" smtClean="0">
              <a:solidFill>
                <a:srgbClr val="FF30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380163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Biomedical Research</a:t>
            </a:r>
            <a:endParaRPr lang="en-US" sz="3200" b="1" spc="-1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543" y="2023603"/>
            <a:ext cx="8337051" cy="426594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lvl="2" indent="-34290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258" y="4598995"/>
            <a:ext cx="7661317" cy="426594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lvl="1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ACR initiative: </a:t>
            </a:r>
            <a:r>
              <a:rPr lang="en-US" sz="2400" dirty="0" smtClean="0">
                <a:latin typeface="Arial"/>
                <a:cs typeface="Arial"/>
              </a:rPr>
              <a:t>earmark $</a:t>
            </a:r>
            <a:r>
              <a:rPr lang="en-US" sz="2400" dirty="0">
                <a:latin typeface="Arial"/>
                <a:cs typeface="Arial"/>
              </a:rPr>
              <a:t>20 </a:t>
            </a:r>
            <a:r>
              <a:rPr lang="en-US" sz="2400" dirty="0" smtClean="0">
                <a:latin typeface="Arial"/>
                <a:cs typeface="Arial"/>
              </a:rPr>
              <a:t>Million/year dedicated </a:t>
            </a:r>
            <a:r>
              <a:rPr lang="en-US" sz="2400" dirty="0">
                <a:latin typeface="Arial"/>
                <a:cs typeface="Arial"/>
              </a:rPr>
              <a:t>to arthritis </a:t>
            </a:r>
            <a:r>
              <a:rPr lang="en-US" sz="2400" dirty="0" smtClean="0">
                <a:latin typeface="Arial"/>
                <a:cs typeface="Arial"/>
              </a:rPr>
              <a:t>research at Department of Defense </a:t>
            </a:r>
          </a:p>
          <a:p>
            <a:pPr marL="342900" lvl="1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Also: boosting NIH and CDC</a:t>
            </a:r>
          </a:p>
          <a:p>
            <a:pPr>
              <a:lnSpc>
                <a:spcPct val="130000"/>
              </a:lnSpc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8" name="Picture 7" descr="Lakhanpal DOD op 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b="71933"/>
          <a:stretch/>
        </p:blipFill>
        <p:spPr>
          <a:xfrm>
            <a:off x="313888" y="1846881"/>
            <a:ext cx="8643664" cy="1924823"/>
          </a:xfrm>
          <a:prstGeom prst="rect">
            <a:avLst/>
          </a:prstGeom>
          <a:ln w="38100" cmpd="sng">
            <a:solidFill>
              <a:srgbClr val="FFFF00"/>
            </a:solidFill>
          </a:ln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4140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1252473"/>
            <a:ext cx="1586564" cy="1055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0063" y="2452393"/>
            <a:ext cx="44239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Send pre-written letters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Find legislators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Find legislation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Sign up for email alerts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744" y="1839360"/>
            <a:ext cx="8461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Search “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Rheum Legislative Action Center”</a:t>
            </a:r>
            <a:endParaRPr lang="en-US" sz="2800" u="sng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2" y="2415701"/>
            <a:ext cx="3989809" cy="4241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1847" y="133490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First Amendment Exercise</a:t>
            </a:r>
            <a:endParaRPr lang="en-US" sz="3200" b="1" spc="-1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93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28068" y="6149697"/>
            <a:ext cx="3515932" cy="59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800" y="1299859"/>
            <a:ext cx="8506700" cy="343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DXA Reimbursement</a:t>
            </a:r>
          </a:p>
          <a:p>
            <a:endParaRPr lang="en-US" sz="2800" b="1" spc="-150" dirty="0" smtClean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  <a:p>
            <a:endParaRPr lang="en-US" sz="24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Increasing  Access to Osteoporosis Testing Act 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Bipartisan bicameral support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Would raise Medicare reimbursement to $98 for DXA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srgbClr val="FF0000"/>
                </a:solidFill>
                <a:latin typeface="Arial"/>
                <a:cs typeface="Arial"/>
              </a:rPr>
              <a:t>Please email Congress now!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8" y="1356077"/>
            <a:ext cx="1586564" cy="10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1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800" y="1299859"/>
            <a:ext cx="8506700" cy="3955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Prior </a:t>
            </a:r>
            <a:r>
              <a:rPr lang="en-US" sz="3200" b="1" spc="-150" dirty="0" err="1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Auth</a:t>
            </a:r>
            <a:r>
              <a:rPr lang="en-US" sz="3200" b="1" spc="-150" dirty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Reform</a:t>
            </a:r>
          </a:p>
          <a:p>
            <a:endParaRPr lang="en-US" sz="2800" b="1" spc="-150" dirty="0" smtClean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  <a:p>
            <a:endParaRPr lang="en-US" sz="24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Adds electronic option for Medicare Advantage plans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Improves transparency, timeliness, use of guidelines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prstClr val="black"/>
                </a:solidFill>
                <a:latin typeface="Arial"/>
                <a:cs typeface="Arial"/>
              </a:rPr>
              <a:t>Reduces use of PA in cases with high approval %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>
                <a:solidFill>
                  <a:srgbClr val="FF0000"/>
                </a:solidFill>
                <a:latin typeface="Arial"/>
                <a:cs typeface="Arial"/>
              </a:rPr>
              <a:t>Please email Congress now!</a:t>
            </a:r>
          </a:p>
          <a:p>
            <a:pPr>
              <a:lnSpc>
                <a:spcPct val="120000"/>
              </a:lnSpc>
            </a:pPr>
            <a:endParaRPr lang="en-US" sz="2800" spc="-15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068" y="6149697"/>
            <a:ext cx="3515932" cy="59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8" y="1356077"/>
            <a:ext cx="1586564" cy="10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720" y="2558188"/>
            <a:ext cx="825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ACR Advocacy overview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Washington Update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What does ACR do for our profession?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YOU Can Make a Difference – today!</a:t>
            </a:r>
          </a:p>
          <a:p>
            <a:pPr marL="342900" indent="-342900">
              <a:buFont typeface="Arial"/>
              <a:buChar char="•"/>
            </a:pPr>
            <a:endParaRPr lang="en-US" sz="3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42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05722" y="6014344"/>
            <a:ext cx="3066981" cy="61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833" y="3312907"/>
            <a:ext cx="615042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Hayley McCloud</a:t>
            </a:r>
            <a:endParaRPr lang="en-US" sz="2400" b="1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  <a:t>Sr. Manager of State Affairs</a:t>
            </a:r>
            <a:b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hmccloud@rheumatology.org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</a:b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2071" y="1375227"/>
            <a:ext cx="853916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Workforce </a:t>
            </a:r>
            <a:endParaRPr lang="en-US" altLang="en-US" sz="32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2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C5CA9-8A84-4691-AAAE-84CBFAFC870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76242" y="1212827"/>
            <a:ext cx="853916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4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Demand </a:t>
            </a:r>
            <a:r>
              <a:rPr lang="en-US" altLang="en-US" sz="24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for adult arthritis care will exceed supply by 138% in 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2030 and rheumatologists are concentrated in cities.</a:t>
            </a:r>
            <a:endParaRPr lang="en-US" altLang="en-US" sz="24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workforce graph supply demand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7" y="2241527"/>
            <a:ext cx="8624317" cy="4207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45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05722" y="6014344"/>
            <a:ext cx="3066981" cy="61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833" y="3312907"/>
            <a:ext cx="615042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Hayley McCloud</a:t>
            </a:r>
            <a:endParaRPr lang="en-US" sz="2400" b="1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  <a:t>Sr. Manager of State Affairs</a:t>
            </a:r>
            <a:b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hmccloud@rheumatology.org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</a:b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866" y="1794349"/>
            <a:ext cx="8733134" cy="497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Additional resident positions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Funding for rheumatology fellowship positions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Ways to attract pediatricians to rheumatology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Loan repayment for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rheums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in underserved areas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EMPOWER Act for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peds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rheum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State initiatives (Georgia, others?)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“DACA” (Deferred Action for Childhood Arrivals)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Could provide care for 100,000 US patients, per AMA</a:t>
            </a:r>
          </a:p>
          <a:p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6631" y="1222829"/>
            <a:ext cx="853916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Workforce – ACR Supports:</a:t>
            </a:r>
            <a:endParaRPr lang="en-US" altLang="en-US" sz="32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4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05722" y="6014344"/>
            <a:ext cx="3066981" cy="61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833" y="3312907"/>
            <a:ext cx="615042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prstClr val="white"/>
                </a:solidFill>
                <a:latin typeface="Arial"/>
                <a:cs typeface="Arial"/>
              </a:rPr>
              <a:t>Hayley McCloud</a:t>
            </a:r>
            <a:endParaRPr lang="en-US" sz="2400" b="1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  <a:t>Sr. Manager of State Affairs</a:t>
            </a:r>
            <a:br>
              <a:rPr lang="en-US" sz="2400" i="1" dirty="0" smtClean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hmccloud@rheumatology.org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</a:br>
            <a:endParaRPr lang="en-U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866" y="1794349"/>
            <a:ext cx="8733134" cy="497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Additional resident positions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Funding for rheumatology fellowship positions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Ways to attract pediatricians to rheumatology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Loan repayment for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rheums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in underserved areas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EMPOWER Act for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peds</a:t>
            </a: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rheum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EMAIL NOW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State initiatives (Georgia, others?)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“DACA” (Deferred Action for Childhood Arrivals)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Could provide care for 100,000 US patients, per AMA</a:t>
            </a:r>
          </a:p>
          <a:p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6631" y="1222829"/>
            <a:ext cx="853916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Workforce – ACR Supports:</a:t>
            </a:r>
            <a:endParaRPr lang="en-US" altLang="en-US" sz="32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1322053"/>
            <a:ext cx="1586564" cy="10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Health Reform in the Era of </a:t>
            </a:r>
            <a:r>
              <a:rPr lang="en-US" sz="3200" b="1" spc="-15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Obamacare</a:t>
            </a:r>
            <a:endParaRPr lang="en-US" sz="3200" b="1" spc="-1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719" y="2219528"/>
            <a:ext cx="8696281" cy="4282872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“Repeal and Replace” bills failed in 115</a:t>
            </a:r>
            <a:r>
              <a:rPr lang="en-US" sz="2800" baseline="30000" dirty="0" smtClean="0">
                <a:latin typeface="Arial"/>
                <a:cs typeface="Arial"/>
              </a:rPr>
              <a:t>th</a:t>
            </a:r>
            <a:r>
              <a:rPr lang="en-US" sz="2800" dirty="0" smtClean="0">
                <a:latin typeface="Arial"/>
                <a:cs typeface="Arial"/>
              </a:rPr>
              <a:t> Congress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Mandate penalty to $0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Deregulation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The </a:t>
            </a:r>
            <a:r>
              <a:rPr lang="en-US" sz="2800" dirty="0">
                <a:latin typeface="Arial"/>
                <a:cs typeface="Arial"/>
              </a:rPr>
              <a:t>ACR Supports: 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 smtClean="0">
                <a:latin typeface="Arial"/>
                <a:cs typeface="Arial"/>
              </a:rPr>
              <a:t>Sufficient</a:t>
            </a:r>
            <a:r>
              <a:rPr lang="en-US" sz="2800" dirty="0">
                <a:latin typeface="Arial"/>
                <a:cs typeface="Arial"/>
              </a:rPr>
              <a:t>, affordable </a:t>
            </a:r>
            <a:r>
              <a:rPr lang="en-US" sz="2800" dirty="0" smtClean="0">
                <a:latin typeface="Arial"/>
                <a:cs typeface="Arial"/>
              </a:rPr>
              <a:t>continuous coverage</a:t>
            </a:r>
            <a:endParaRPr lang="en-US" sz="2800" dirty="0"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 smtClean="0">
                <a:latin typeface="Arial"/>
                <a:cs typeface="Arial"/>
              </a:rPr>
              <a:t>Affordable </a:t>
            </a:r>
            <a:r>
              <a:rPr lang="en-US" sz="2800" dirty="0">
                <a:latin typeface="Arial"/>
                <a:cs typeface="Arial"/>
              </a:rPr>
              <a:t>premiums, </a:t>
            </a:r>
            <a:r>
              <a:rPr lang="en-US" sz="2800" dirty="0" smtClean="0">
                <a:latin typeface="Arial"/>
                <a:cs typeface="Arial"/>
              </a:rPr>
              <a:t>deductibles, cost</a:t>
            </a:r>
            <a:r>
              <a:rPr lang="en-US" sz="2800" dirty="0">
                <a:latin typeface="Arial"/>
                <a:cs typeface="Arial"/>
              </a:rPr>
              <a:t>-</a:t>
            </a:r>
            <a:r>
              <a:rPr lang="en-US" sz="2800" dirty="0" smtClean="0">
                <a:latin typeface="Arial"/>
                <a:cs typeface="Arial"/>
              </a:rPr>
              <a:t>sharing</a:t>
            </a:r>
            <a:endParaRPr lang="en-US" sz="2800" dirty="0"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 smtClean="0">
                <a:latin typeface="Arial"/>
                <a:cs typeface="Arial"/>
              </a:rPr>
              <a:t>Protecting essential </a:t>
            </a:r>
            <a:r>
              <a:rPr lang="en-US" sz="2800" dirty="0">
                <a:latin typeface="Arial"/>
                <a:cs typeface="Arial"/>
              </a:rPr>
              <a:t>health </a:t>
            </a:r>
            <a:r>
              <a:rPr lang="en-US" sz="2800" dirty="0" smtClean="0">
                <a:latin typeface="Arial"/>
                <a:cs typeface="Arial"/>
              </a:rPr>
              <a:t>benefits</a:t>
            </a:r>
            <a:endParaRPr lang="en-US" sz="2800" dirty="0"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400" b="1" u="sng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38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800" y="1299859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PBM Transparency</a:t>
            </a:r>
            <a:endParaRPr lang="en-US" sz="3200" b="1" spc="-15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068" y="6149697"/>
            <a:ext cx="3515932" cy="59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T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79" y="1205187"/>
            <a:ext cx="3492500" cy="135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720" y="2052081"/>
            <a:ext cx="8696280" cy="551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issues: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Incentives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Rebates push prices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up, dictate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formularies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Consolidation: 3 companies have 70%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Secrecy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prevent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biosimilars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cost-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Make PBMs more transparent 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Improve access to treatment 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Wins: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Senate legislation would eliminate rebates in Medicare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Pharmacist “gag rule” banned in 2018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Arkansas 1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state to regulate PBMs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Virginia transparency bill passed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lnSpc>
                <a:spcPct val="50000"/>
              </a:lnSpc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lnSpc>
                <a:spcPct val="50000"/>
              </a:lnSpc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58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800" y="1299859"/>
            <a:ext cx="8506700" cy="447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Step Therapy</a:t>
            </a:r>
            <a:r>
              <a:rPr lang="en-US" sz="3200" b="1" spc="-15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Reform</a:t>
            </a:r>
          </a:p>
          <a:p>
            <a:endParaRPr lang="en-US" sz="2800" b="1" spc="-150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2400" b="1" spc="-1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latin typeface="Arial"/>
                <a:cs typeface="Arial"/>
              </a:rPr>
              <a:t>Create national exception process if step protocol drug expected to fail, cause A/E or disability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latin typeface="Arial"/>
                <a:cs typeface="Arial"/>
              </a:rPr>
              <a:t>HR 2077 by </a:t>
            </a:r>
            <a:r>
              <a:rPr lang="en-US" sz="2800" spc="-150" dirty="0" err="1" smtClean="0">
                <a:latin typeface="Arial"/>
                <a:cs typeface="Arial"/>
              </a:rPr>
              <a:t>Drs</a:t>
            </a:r>
            <a:r>
              <a:rPr lang="en-US" sz="2800" spc="-150" dirty="0" smtClean="0">
                <a:latin typeface="Arial"/>
                <a:cs typeface="Arial"/>
              </a:rPr>
              <a:t> </a:t>
            </a:r>
            <a:r>
              <a:rPr lang="en-US" sz="2800" spc="-150" dirty="0" err="1" smtClean="0">
                <a:latin typeface="Arial"/>
                <a:cs typeface="Arial"/>
              </a:rPr>
              <a:t>Wenstrup</a:t>
            </a:r>
            <a:r>
              <a:rPr lang="en-US" sz="2800" spc="-150" dirty="0" smtClean="0">
                <a:latin typeface="Arial"/>
                <a:cs typeface="Arial"/>
              </a:rPr>
              <a:t> and Ruiz (Podiatrist and Physician)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latin typeface="Arial"/>
                <a:cs typeface="Arial"/>
              </a:rPr>
              <a:t>Senate companion bill expected fall 2019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q"/>
            </a:pPr>
            <a:r>
              <a:rPr lang="en-US" sz="2800" spc="-150" dirty="0" smtClean="0">
                <a:solidFill>
                  <a:srgbClr val="FF0000"/>
                </a:solidFill>
                <a:latin typeface="Arial"/>
                <a:cs typeface="Arial"/>
              </a:rPr>
              <a:t>Email Congress now!</a:t>
            </a:r>
          </a:p>
        </p:txBody>
      </p:sp>
      <p:sp>
        <p:nvSpPr>
          <p:cNvPr id="6" name="Rectangle 5"/>
          <p:cNvSpPr/>
          <p:nvPr/>
        </p:nvSpPr>
        <p:spPr>
          <a:xfrm>
            <a:off x="5628068" y="6149697"/>
            <a:ext cx="3515932" cy="598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8" y="1356077"/>
            <a:ext cx="1586564" cy="10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5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224255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Biosimilars</a:t>
            </a:r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: ACR Supports</a:t>
            </a:r>
            <a:endParaRPr lang="en-US" sz="3200" b="1" spc="-15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725" y="3018123"/>
            <a:ext cx="8950275" cy="324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Rheumatologists using 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  <a:cs typeface="Arial"/>
              </a:rPr>
              <a:t>biosimilars</a:t>
            </a: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971550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FDA draft pathway for interchangeable 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  <a:cs typeface="Arial"/>
              </a:rPr>
              <a:t>biosimilars</a:t>
            </a: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971550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clear FDA labels</a:t>
            </a:r>
          </a:p>
          <a:p>
            <a:pPr marL="971550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meaningful, individual name suffixes </a:t>
            </a:r>
          </a:p>
          <a:p>
            <a:pPr marL="971550" indent="-457200">
              <a:lnSpc>
                <a:spcPct val="8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education about </a:t>
            </a:r>
            <a:r>
              <a:rPr lang="en-US" sz="2600" dirty="0" err="1" smtClean="0">
                <a:solidFill>
                  <a:prstClr val="black"/>
                </a:solidFill>
                <a:latin typeface="Arial"/>
                <a:cs typeface="Arial"/>
              </a:rPr>
              <a:t>biosimilars</a:t>
            </a: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1428750" lvl="1" indent="-457200">
              <a:spcAft>
                <a:spcPts val="1800"/>
              </a:spcAft>
              <a:buFont typeface="Arial"/>
              <a:buChar char="•"/>
            </a:pP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fda 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5" y="1247259"/>
            <a:ext cx="2594682" cy="16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similars white 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1606551"/>
            <a:ext cx="8969375" cy="39899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78625" y="6445250"/>
            <a:ext cx="189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A&amp;R  March,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4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13" y="1251892"/>
            <a:ext cx="85390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MACRA For Fellows and Divisions</a:t>
            </a:r>
            <a:endParaRPr lang="en-US" sz="34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80" y="4372266"/>
            <a:ext cx="8122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48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720" y="2558188"/>
            <a:ext cx="825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ACR Advocacy overview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Washington Update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What does ACR do for our profession?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YOU Can Make a Difference – today!</a:t>
            </a:r>
          </a:p>
          <a:p>
            <a:pPr marL="342900" indent="-342900">
              <a:buFont typeface="Arial"/>
              <a:buChar char="•"/>
            </a:pPr>
            <a:endParaRPr lang="en-US" sz="3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87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13" y="1065629"/>
            <a:ext cx="85390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MACRA: Medicare’s 2 Pathways. Since 2017</a:t>
            </a:r>
            <a:endParaRPr lang="en-US" sz="34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80" y="4372266"/>
            <a:ext cx="8122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-424" r="-891" b="-925"/>
          <a:stretch/>
        </p:blipFill>
        <p:spPr bwMode="auto">
          <a:xfrm>
            <a:off x="6" y="1681163"/>
            <a:ext cx="9270023" cy="523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57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" y="1455897"/>
            <a:ext cx="9143999" cy="445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64682" y="1468704"/>
            <a:ext cx="582399" cy="432249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05398" y="2579846"/>
            <a:ext cx="755674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0.25%</a:t>
            </a:r>
          </a:p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_____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6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680" y="4372266"/>
            <a:ext cx="8122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690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z="1400" b="1" dirty="0" err="1">
                <a:solidFill>
                  <a:prstClr val="black"/>
                </a:solidFill>
              </a:rPr>
              <a:t>www.modmed.com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MIPS 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308100"/>
            <a:ext cx="7175500" cy="472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53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1371609"/>
            <a:ext cx="82508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err="1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Rheums</a:t>
            </a:r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 can use </a:t>
            </a:r>
          </a:p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the ACR RISE </a:t>
            </a:r>
          </a:p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Registry to report</a:t>
            </a:r>
          </a:p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to MIPS!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54" y="16"/>
            <a:ext cx="5947409" cy="694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6361040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advocacy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@rheumatology.org</a:t>
            </a: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spc="-150" dirty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The Other Path: </a:t>
            </a:r>
          </a:p>
          <a:p>
            <a:pPr lvl="0"/>
            <a:r>
              <a:rPr lang="en-US" sz="3200" b="1" spc="-150" dirty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Alternative Payment Models (APMs)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868" y="2747539"/>
            <a:ext cx="8337051" cy="426594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 who receive significant revenue from qualifying Alternative Payment Models (APMs) are </a:t>
            </a:r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 from MIPS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bonus 2019-2024 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Qualifying APMs must use certified EMR technology, quality measures similar to MIPS, and be risk-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TUNED for ACR’s new rheumatoid arthritis APM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1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720" y="1516643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MACRA: the FIT’s perspective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725" y="2405813"/>
            <a:ext cx="8337051" cy="4553807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this why we check BMI and smoking status?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my institution(s) in MIPS or APM track?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my Division using the RISE registry?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 by summer to ensure onboarding for the year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Familiarity with the 2019 Category Requirements</a:t>
            </a:r>
          </a:p>
          <a:p>
            <a:pPr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advocacy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rheumatology.org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6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680" y="2131483"/>
            <a:ext cx="8632320" cy="30059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Reduce 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impact of MIPS cost measure</a:t>
            </a:r>
          </a:p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Create an APM track for RA</a:t>
            </a:r>
          </a:p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Reduce barriers to qualifying as an APM</a:t>
            </a:r>
          </a:p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Prevent PBMs from controlling Part B 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drugs</a:t>
            </a:r>
          </a:p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Prevent cuts to MSK ultrasound</a:t>
            </a: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800100" lvl="1" indent="-342900">
              <a:spcAft>
                <a:spcPts val="800"/>
              </a:spcAft>
              <a:buFont typeface="Arial"/>
              <a:buChar char="•"/>
            </a:pPr>
            <a:endParaRPr lang="en-US" sz="2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720" y="1400527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ACR’s Medicare </a:t>
            </a:r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Goals</a:t>
            </a:r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:</a:t>
            </a:r>
            <a:endParaRPr lang="en-US" sz="3200" b="1" spc="-15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59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State Update 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67" y="2065614"/>
            <a:ext cx="792480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PBMs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drug prices: a hot topic!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198 bills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introduced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45 states (2019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43 states have some PBM legislation on the books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29 have banned the “gag clause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have limited “claw-backs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Biosimilars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48 states have passed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biosimilar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laws (includes FL)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have a 5 day notification requirement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Most allow some variant of “dispense as written” 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Step therapy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Virginia, Georgia, and Washington passed step therapy reform in 2019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720" y="2558188"/>
            <a:ext cx="825084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ACR Advocacy overview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Washington Update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A6A6A6"/>
                </a:solidFill>
                <a:latin typeface="Arial"/>
                <a:cs typeface="Arial"/>
              </a:rPr>
              <a:t>What does ACR do for our profession?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YOU Can Make a Difference – today!</a:t>
            </a:r>
          </a:p>
          <a:p>
            <a:pPr marL="342900" indent="-342900">
              <a:buFont typeface="Arial"/>
              <a:buChar char="•"/>
            </a:pPr>
            <a:endParaRPr lang="en-US" sz="3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6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Why Advocate? 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63" y="2413358"/>
            <a:ext cx="8478431" cy="394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Exercise </a:t>
            </a:r>
            <a:r>
              <a:rPr lang="en-US" sz="2400" dirty="0" smtClean="0">
                <a:latin typeface="Arial"/>
                <a:cs typeface="Arial"/>
              </a:rPr>
              <a:t>your first </a:t>
            </a:r>
            <a:r>
              <a:rPr lang="en-US" sz="2400" dirty="0">
                <a:latin typeface="Arial"/>
                <a:cs typeface="Arial"/>
              </a:rPr>
              <a:t>amendment rights: </a:t>
            </a:r>
            <a:r>
              <a:rPr lang="en-US" sz="2400" dirty="0" smtClean="0">
                <a:latin typeface="Arial"/>
                <a:cs typeface="Arial"/>
              </a:rPr>
              <a:t>“petition </a:t>
            </a:r>
            <a:r>
              <a:rPr lang="en-US" sz="2400" dirty="0">
                <a:latin typeface="Arial"/>
                <a:cs typeface="Arial"/>
              </a:rPr>
              <a:t>government for redress of grievances</a:t>
            </a:r>
            <a:r>
              <a:rPr lang="en-US" sz="2400" dirty="0" smtClean="0">
                <a:latin typeface="Arial"/>
                <a:cs typeface="Arial"/>
              </a:rPr>
              <a:t>!”</a:t>
            </a:r>
          </a:p>
          <a:p>
            <a:pPr lvl="1">
              <a:lnSpc>
                <a:spcPct val="11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We are in an era of </a:t>
            </a:r>
            <a:r>
              <a:rPr lang="en-US" sz="2400" dirty="0" smtClean="0">
                <a:latin typeface="Arial"/>
                <a:cs typeface="Arial"/>
              </a:rPr>
              <a:t>change and tumult. </a:t>
            </a:r>
            <a:r>
              <a:rPr lang="en-US" sz="2400" dirty="0">
                <a:latin typeface="Arial"/>
                <a:cs typeface="Arial"/>
              </a:rPr>
              <a:t>Democracy &amp; institutions require educated </a:t>
            </a:r>
            <a:r>
              <a:rPr lang="en-US" sz="2400" dirty="0" smtClean="0">
                <a:latin typeface="Arial"/>
                <a:cs typeface="Arial"/>
              </a:rPr>
              <a:t>input</a:t>
            </a:r>
          </a:p>
          <a:p>
            <a:pPr lvl="1">
              <a:lnSpc>
                <a:spcPct val="11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Extend the “do no harm” ethic to prevent government from harming </a:t>
            </a:r>
            <a:r>
              <a:rPr lang="en-US" sz="2400" dirty="0" smtClean="0">
                <a:latin typeface="Arial"/>
                <a:cs typeface="Arial"/>
              </a:rPr>
              <a:t>patients</a:t>
            </a:r>
          </a:p>
          <a:p>
            <a:pPr lvl="1">
              <a:lnSpc>
                <a:spcPct val="11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It’s fun!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 descr="little fish big po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70" y="1234901"/>
            <a:ext cx="1700030" cy="17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0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343444"/>
            <a:ext cx="84930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US Health “System”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US capitol 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3" y="2005196"/>
            <a:ext cx="1947735" cy="1978264"/>
          </a:xfrm>
          <a:prstGeom prst="rect">
            <a:avLst/>
          </a:prstGeom>
        </p:spPr>
      </p:pic>
      <p:pic>
        <p:nvPicPr>
          <p:cNvPr id="5" name="Picture 4" descr="white house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9" y="1997837"/>
            <a:ext cx="3435187" cy="19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7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How Can I Make A Difference?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07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How Can I Make A Difference?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293881"/>
              </p:ext>
            </p:extLst>
          </p:nvPr>
        </p:nvGraphicFramePr>
        <p:xfrm>
          <a:off x="51981" y="2239021"/>
          <a:ext cx="8932967" cy="240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Document" r:id="rId5" imgW="6096000" imgH="1638300" progId="Word.Document.12">
                  <p:embed/>
                </p:oleObj>
              </mc:Choice>
              <mc:Fallback>
                <p:oleObj name="Document" r:id="rId5" imgW="60960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81" y="2239021"/>
                        <a:ext cx="8932967" cy="240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8" y="1190977"/>
            <a:ext cx="1586564" cy="10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0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How Can I Make A Difference?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337804"/>
              </p:ext>
            </p:extLst>
          </p:nvPr>
        </p:nvGraphicFramePr>
        <p:xfrm>
          <a:off x="51981" y="2239021"/>
          <a:ext cx="8932967" cy="240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Document" r:id="rId5" imgW="6096000" imgH="1638300" progId="Word.Document.12">
                  <p:embed/>
                </p:oleObj>
              </mc:Choice>
              <mc:Fallback>
                <p:oleObj name="Document" r:id="rId5" imgW="60960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81" y="2239021"/>
                        <a:ext cx="8932967" cy="240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89061"/>
              </p:ext>
            </p:extLst>
          </p:nvPr>
        </p:nvGraphicFramePr>
        <p:xfrm>
          <a:off x="51980" y="2556932"/>
          <a:ext cx="8940799" cy="316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Document" r:id="rId8" imgW="6096000" imgH="2159000" progId="Word.Document.12">
                  <p:embed/>
                </p:oleObj>
              </mc:Choice>
              <mc:Fallback>
                <p:oleObj name="Document" r:id="rId8" imgW="6096000" imgH="215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80" y="2556932"/>
                        <a:ext cx="8940799" cy="3166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69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How Can I Make A Difference?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663119"/>
              </p:ext>
            </p:extLst>
          </p:nvPr>
        </p:nvGraphicFramePr>
        <p:xfrm>
          <a:off x="51981" y="2239021"/>
          <a:ext cx="8932967" cy="240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" name="Document" r:id="rId5" imgW="6096000" imgH="1638300" progId="Word.Document.12">
                  <p:embed/>
                </p:oleObj>
              </mc:Choice>
              <mc:Fallback>
                <p:oleObj name="Document" r:id="rId5" imgW="60960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81" y="2239021"/>
                        <a:ext cx="8932967" cy="240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544969"/>
              </p:ext>
            </p:extLst>
          </p:nvPr>
        </p:nvGraphicFramePr>
        <p:xfrm>
          <a:off x="51980" y="2556932"/>
          <a:ext cx="8940799" cy="316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name="Document" r:id="rId8" imgW="6096000" imgH="2159000" progId="Word.Document.12">
                  <p:embed/>
                </p:oleObj>
              </mc:Choice>
              <mc:Fallback>
                <p:oleObj name="Document" r:id="rId8" imgW="6096000" imgH="215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80" y="2556932"/>
                        <a:ext cx="8940799" cy="3166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962773"/>
              </p:ext>
            </p:extLst>
          </p:nvPr>
        </p:nvGraphicFramePr>
        <p:xfrm>
          <a:off x="52418" y="2860145"/>
          <a:ext cx="8904287" cy="235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name="Document" r:id="rId11" imgW="6096000" imgH="1612900" progId="Word.Document.12">
                  <p:embed/>
                </p:oleObj>
              </mc:Choice>
              <mc:Fallback>
                <p:oleObj name="Document" r:id="rId11" imgW="6096000" imgH="161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418" y="2860145"/>
                        <a:ext cx="8904287" cy="2355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41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4552" y="2091661"/>
            <a:ext cx="8929448" cy="595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Expense-paid trip to Washington, DC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Learn about US health system and how to advocate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Apply your skills in meetings with elected officials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Bring content home to give Grand Rounds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Surveys: increased knowledge, interest in advocacy and ACR volunteerism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ACGME competency: communication, professionalism, systems-based practice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Goal: every trainee able to attend during fellowship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1257300" lvl="2" indent="-342900">
              <a:lnSpc>
                <a:spcPct val="130000"/>
              </a:lnSpc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720" y="1516640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Advocacy 101 for Fellows and PDs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69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IMG_6680.P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Murkowski receives a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0" y="1701477"/>
            <a:ext cx="7162800" cy="4774035"/>
          </a:xfrm>
          <a:prstGeom prst="rect">
            <a:avLst/>
          </a:prstGeom>
        </p:spPr>
      </p:pic>
      <p:pic>
        <p:nvPicPr>
          <p:cNvPr id="5" name="Picture 4" descr="22089722_10155471122736391_2709856959177654319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97" y="1694985"/>
            <a:ext cx="3200399" cy="2393795"/>
          </a:xfrm>
          <a:prstGeom prst="rect">
            <a:avLst/>
          </a:prstGeom>
        </p:spPr>
      </p:pic>
      <p:pic>
        <p:nvPicPr>
          <p:cNvPr id="4" name="Picture 3" descr="21765779_10155462116676391_7243277581505980662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51" y="4071849"/>
            <a:ext cx="4145731" cy="2769219"/>
          </a:xfrm>
          <a:prstGeom prst="rect">
            <a:avLst/>
          </a:prstGeom>
        </p:spPr>
      </p:pic>
      <p:pic>
        <p:nvPicPr>
          <p:cNvPr id="2" name="Picture 1" descr="DKwlHM8XkAE7fU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6" y="1713090"/>
            <a:ext cx="3833282" cy="5111044"/>
          </a:xfrm>
          <a:prstGeom prst="rect">
            <a:avLst/>
          </a:prstGeom>
        </p:spPr>
      </p:pic>
      <p:pic>
        <p:nvPicPr>
          <p:cNvPr id="7" name="Picture 6" descr="GirlPower Act4Arthritis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942" r="17494" b="11143"/>
          <a:stretch/>
        </p:blipFill>
        <p:spPr>
          <a:xfrm>
            <a:off x="-243548" y="1252443"/>
            <a:ext cx="3220389" cy="57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3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KwlHM8XkAE7f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6" y="1713090"/>
            <a:ext cx="3833282" cy="5111044"/>
          </a:xfrm>
          <a:prstGeom prst="rect">
            <a:avLst/>
          </a:prstGeom>
        </p:spPr>
      </p:pic>
      <p:sp>
        <p:nvSpPr>
          <p:cNvPr id="3" name="AutoShape 2" descr="Displaying IMG_6680.P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Murkowski receives awa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0" y="1701477"/>
            <a:ext cx="7162800" cy="4774035"/>
          </a:xfrm>
          <a:prstGeom prst="rect">
            <a:avLst/>
          </a:prstGeom>
        </p:spPr>
      </p:pic>
      <p:pic>
        <p:nvPicPr>
          <p:cNvPr id="5" name="Picture 4" descr="22089722_10155471122736391_2709856959177654319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97" y="1694985"/>
            <a:ext cx="3200399" cy="2393795"/>
          </a:xfrm>
          <a:prstGeom prst="rect">
            <a:avLst/>
          </a:prstGeom>
        </p:spPr>
      </p:pic>
      <p:pic>
        <p:nvPicPr>
          <p:cNvPr id="4" name="Picture 3" descr="21765779_10155462116676391_7243277581505980662_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51" y="4071849"/>
            <a:ext cx="4145731" cy="2769219"/>
          </a:xfrm>
          <a:prstGeom prst="rect">
            <a:avLst/>
          </a:prstGeom>
        </p:spPr>
      </p:pic>
      <p:pic>
        <p:nvPicPr>
          <p:cNvPr id="10" name="Picture 9" descr="GirlPower Act4Arthritis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942" r="17494" b="11143"/>
          <a:stretch/>
        </p:blipFill>
        <p:spPr>
          <a:xfrm>
            <a:off x="-243548" y="1252443"/>
            <a:ext cx="3220389" cy="5757763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-995497" y="531997"/>
            <a:ext cx="7740860" cy="6237003"/>
          </a:xfrm>
          <a:prstGeom prst="wedgeEllipseCallout">
            <a:avLst>
              <a:gd name="adj1" fmla="val 72466"/>
              <a:gd name="adj2" fmla="val -134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dvocates for Arthritis 2018 Overvie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6" y="1524793"/>
            <a:ext cx="5556659" cy="42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IMG_6680.P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DKrkiJCXcAELlUy.jpg-larg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/>
        </p:blipFill>
        <p:spPr>
          <a:xfrm>
            <a:off x="17" y="3"/>
            <a:ext cx="2777067" cy="3913036"/>
          </a:xfrm>
          <a:prstGeom prst="rect">
            <a:avLst/>
          </a:prstGeom>
        </p:spPr>
      </p:pic>
      <p:pic>
        <p:nvPicPr>
          <p:cNvPr id="2" name="Picture 1" descr="Sen Doug Jones w Alabama te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544" y="3800819"/>
            <a:ext cx="6262716" cy="2953996"/>
          </a:xfrm>
          <a:prstGeom prst="rect">
            <a:avLst/>
          </a:prstGeom>
        </p:spPr>
      </p:pic>
      <p:pic>
        <p:nvPicPr>
          <p:cNvPr id="5" name="Picture 4" descr="Rep Kennedy w MA team A4A 201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12682" r="6777" b="24667"/>
          <a:stretch/>
        </p:blipFill>
        <p:spPr>
          <a:xfrm>
            <a:off x="-313133" y="-8698"/>
            <a:ext cx="6832994" cy="3809517"/>
          </a:xfrm>
          <a:prstGeom prst="rect">
            <a:avLst/>
          </a:prstGeom>
        </p:spPr>
      </p:pic>
      <p:pic>
        <p:nvPicPr>
          <p:cNvPr id="9" name="Picture 8" descr="IMG_399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32029" r="1"/>
          <a:stretch/>
        </p:blipFill>
        <p:spPr>
          <a:xfrm>
            <a:off x="5973591" y="0"/>
            <a:ext cx="3344836" cy="2980267"/>
          </a:xfrm>
          <a:prstGeom prst="rect">
            <a:avLst/>
          </a:prstGeom>
        </p:spPr>
      </p:pic>
      <p:pic>
        <p:nvPicPr>
          <p:cNvPr id="4" name="Picture 3" descr="EC at Capitol A4A 201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6732" r="11771"/>
          <a:stretch/>
        </p:blipFill>
        <p:spPr>
          <a:xfrm>
            <a:off x="3931593" y="2278752"/>
            <a:ext cx="5260337" cy="45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FED493-5D29-4F59-BA12-CB2D44490F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1371600"/>
            <a:ext cx="54864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a PAC important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rheumatology?</a:t>
            </a:r>
          </a:p>
          <a:p>
            <a:pPr>
              <a:spcBef>
                <a:spcPct val="0"/>
              </a:spcBef>
              <a:defRPr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building with </a:t>
            </a:r>
            <a:r>
              <a:rPr lang="en-US" sz="2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members, leaders, and staff</a:t>
            </a: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 at the table with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members of Congress</a:t>
            </a: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who will make decisions impacting rheumatology</a:t>
            </a: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ensure our champions retain their seats in 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" y="1371621"/>
            <a:ext cx="3723892" cy="2057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1" y="3451860"/>
            <a:ext cx="2732323" cy="30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800" y="1266055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Menu for Making a Difference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60" y="1854925"/>
            <a:ext cx="87602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Get involved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with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your state/local Rheumatology society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Join the AMA</a:t>
            </a:r>
            <a:endParaRPr lang="en-US" altLang="en-US" sz="2400" u="sng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Invest in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</a:rPr>
              <a:t>RheumPAC</a:t>
            </a:r>
            <a:endParaRPr lang="en-US" altLang="en-US" sz="2400" u="sng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Use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ACR Legislative Action Center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to email Congress</a:t>
            </a:r>
            <a:endParaRPr lang="en-US" altLang="en-US" sz="2400" u="sng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Call, write letters,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use social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media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Invest in Rheumatology Research Foundation (training $)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Come to Capitol Hill! Advocacy 101 with A4A Fly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In –Sept.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q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Get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your patients and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friends involved</a:t>
            </a: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1200"/>
              </a:spcBef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1200"/>
              </a:spcBef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7" y="2671457"/>
            <a:ext cx="1209054" cy="8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0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343444"/>
            <a:ext cx="84930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US Health “System”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US capitol 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3" y="2005196"/>
            <a:ext cx="1947735" cy="1978264"/>
          </a:xfrm>
          <a:prstGeom prst="rect">
            <a:avLst/>
          </a:prstGeom>
        </p:spPr>
      </p:pic>
      <p:pic>
        <p:nvPicPr>
          <p:cNvPr id="5" name="Picture 4" descr="white house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9" y="1997837"/>
            <a:ext cx="3435187" cy="1927911"/>
          </a:xfrm>
          <a:prstGeom prst="rect">
            <a:avLst/>
          </a:prstGeom>
        </p:spPr>
      </p:pic>
      <p:pic>
        <p:nvPicPr>
          <p:cNvPr id="9" name="Picture 8" descr="CC0005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4" y="4483803"/>
            <a:ext cx="894532" cy="1289332"/>
          </a:xfrm>
          <a:prstGeom prst="rect">
            <a:avLst/>
          </a:prstGeom>
        </p:spPr>
      </p:pic>
      <p:pic>
        <p:nvPicPr>
          <p:cNvPr id="10" name="Picture 9" descr="We The People Constitution p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3" y="4272121"/>
            <a:ext cx="1669376" cy="20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698" y="1676835"/>
            <a:ext cx="8250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Discussion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8521" y="5169213"/>
            <a:ext cx="5345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advocacy@rheumatology.org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02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720" y="1343444"/>
            <a:ext cx="84930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 smtClean="0">
                <a:solidFill>
                  <a:srgbClr val="4F81BD">
                    <a:lumMod val="50000"/>
                  </a:srgbClr>
                </a:solidFill>
                <a:latin typeface="Arial"/>
                <a:cs typeface="Arial"/>
              </a:rPr>
              <a:t>US Health “System”</a:t>
            </a:r>
            <a:endParaRPr lang="en-US" sz="3200" b="1" spc="-150" dirty="0">
              <a:solidFill>
                <a:srgbClr val="4F81BD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US capitol 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3" y="2005196"/>
            <a:ext cx="1947735" cy="1978264"/>
          </a:xfrm>
          <a:prstGeom prst="rect">
            <a:avLst/>
          </a:prstGeom>
        </p:spPr>
      </p:pic>
      <p:pic>
        <p:nvPicPr>
          <p:cNvPr id="5" name="Picture 4" descr="white house 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9" y="1997837"/>
            <a:ext cx="3435187" cy="1927911"/>
          </a:xfrm>
          <a:prstGeom prst="rect">
            <a:avLst/>
          </a:prstGeom>
        </p:spPr>
      </p:pic>
      <p:pic>
        <p:nvPicPr>
          <p:cNvPr id="7" name="Picture 6" descr="HHS pictu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73" y="3980587"/>
            <a:ext cx="3768612" cy="2043148"/>
          </a:xfrm>
          <a:prstGeom prst="rect">
            <a:avLst/>
          </a:prstGeom>
        </p:spPr>
      </p:pic>
      <p:pic>
        <p:nvPicPr>
          <p:cNvPr id="6" name="Picture 5" descr="fda pict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27" y="4676258"/>
            <a:ext cx="2765359" cy="1770865"/>
          </a:xfrm>
          <a:prstGeom prst="rect">
            <a:avLst/>
          </a:prstGeom>
        </p:spPr>
      </p:pic>
      <p:pic>
        <p:nvPicPr>
          <p:cNvPr id="8" name="Picture 7" descr="CMS im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13" y="5753909"/>
            <a:ext cx="2135203" cy="1123791"/>
          </a:xfrm>
          <a:prstGeom prst="rect">
            <a:avLst/>
          </a:prstGeom>
        </p:spPr>
      </p:pic>
      <p:pic>
        <p:nvPicPr>
          <p:cNvPr id="9" name="Picture 8" descr="CC00054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4" y="4483803"/>
            <a:ext cx="894532" cy="1289332"/>
          </a:xfrm>
          <a:prstGeom prst="rect">
            <a:avLst/>
          </a:prstGeom>
        </p:spPr>
      </p:pic>
      <p:pic>
        <p:nvPicPr>
          <p:cNvPr id="10" name="Picture 9" descr="We The People Constitution pi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43" y="4272121"/>
            <a:ext cx="1669376" cy="20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edicare medicaid budget share of federal 2016 kaiser 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78" y="1193120"/>
            <a:ext cx="7191611" cy="53912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4439" y="6504395"/>
            <a:ext cx="506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Cubanski</a:t>
            </a:r>
            <a:r>
              <a:rPr lang="en-US" dirty="0" smtClean="0"/>
              <a:t> and </a:t>
            </a:r>
            <a:r>
              <a:rPr lang="en-US" dirty="0" err="1" smtClean="0"/>
              <a:t>Neuman</a:t>
            </a:r>
            <a:r>
              <a:rPr lang="en-US" dirty="0" smtClean="0"/>
              <a:t>, Kaiser </a:t>
            </a:r>
            <a:r>
              <a:rPr lang="en-US" dirty="0" err="1" smtClean="0"/>
              <a:t>Fam</a:t>
            </a:r>
            <a:r>
              <a:rPr lang="en-US" dirty="0" smtClean="0"/>
              <a:t> Foundation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8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1267" y="2108579"/>
            <a:ext cx="8992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Aft>
                <a:spcPct val="0"/>
              </a:spcAft>
              <a:buClr>
                <a:srgbClr val="D16349"/>
              </a:buClr>
              <a:buSzPct val="85000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4432" y="6504395"/>
            <a:ext cx="42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FSMB.org</a:t>
            </a:r>
            <a:r>
              <a:rPr lang="en-US" dirty="0" smtClean="0"/>
              <a:t> 2016, and </a:t>
            </a:r>
            <a:r>
              <a:rPr lang="en-US" dirty="0" err="1" smtClean="0"/>
              <a:t>Battafarano</a:t>
            </a:r>
            <a:r>
              <a:rPr lang="en-US" dirty="0" smtClean="0"/>
              <a:t> et al 2018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05262899"/>
              </p:ext>
            </p:extLst>
          </p:nvPr>
        </p:nvGraphicFramePr>
        <p:xfrm>
          <a:off x="493915" y="1520488"/>
          <a:ext cx="8277561" cy="477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440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134743</TotalTime>
  <Words>3329</Words>
  <Application>Microsoft Macintosh PowerPoint</Application>
  <PresentationFormat>On-screen Show (4:3)</PresentationFormat>
  <Paragraphs>488</Paragraphs>
  <Slides>60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Office Theme</vt:lpstr>
      <vt:lpstr>2_Office Theme</vt:lpstr>
      <vt:lpstr>5_Office Theme</vt:lpstr>
      <vt:lpstr>4_Office Theme</vt:lpstr>
      <vt:lpstr>3_Office Theme</vt:lpstr>
      <vt:lpstr>10_Office Theme</vt:lpstr>
      <vt:lpstr>8_Office Theme</vt:lpstr>
      <vt:lpstr>11_Office Theme</vt:lpstr>
      <vt:lpstr>6_Office Theme</vt:lpstr>
      <vt:lpstr>12_Office Theme</vt:lpstr>
      <vt:lpstr>7_Office Theme</vt:lpstr>
      <vt:lpstr>13_Office Theme</vt:lpstr>
      <vt:lpstr>14_Office Theme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Demand for adult arthritis care will exceed supply by 138% in 2030 and rheumatologists are concentrated in cities.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Graphics</dc:creator>
  <cp:lastModifiedBy>Angus Worthing</cp:lastModifiedBy>
  <cp:revision>247</cp:revision>
  <dcterms:created xsi:type="dcterms:W3CDTF">2015-01-23T16:48:03Z</dcterms:created>
  <dcterms:modified xsi:type="dcterms:W3CDTF">2019-09-11T03:37:51Z</dcterms:modified>
</cp:coreProperties>
</file>